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70"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9" r:id="rId1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5711"/>
    <a:srgbClr val="E0166D"/>
    <a:srgbClr val="E97A1F"/>
    <a:srgbClr val="F3C33B"/>
    <a:srgbClr val="F5599C"/>
    <a:srgbClr val="F51B88"/>
    <a:srgbClr val="F89AD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0D1EA0BD-DD97-419C-94C0-EE6D5D1C2E0B}" type="datetimeFigureOut">
              <a:rPr lang="fa-IR" smtClean="0"/>
              <a:pPr/>
              <a:t>10/16/1436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1A4CBD6-D63C-46B0-8677-F3028D146503}"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D1EA0BD-DD97-419C-94C0-EE6D5D1C2E0B}" type="datetimeFigureOut">
              <a:rPr lang="fa-IR" smtClean="0"/>
              <a:pPr/>
              <a:t>10/16/1436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1A4CBD6-D63C-46B0-8677-F3028D146503}"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D1EA0BD-DD97-419C-94C0-EE6D5D1C2E0B}" type="datetimeFigureOut">
              <a:rPr lang="fa-IR" smtClean="0"/>
              <a:pPr/>
              <a:t>10/16/1436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1A4CBD6-D63C-46B0-8677-F3028D146503}"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D1EA0BD-DD97-419C-94C0-EE6D5D1C2E0B}" type="datetimeFigureOut">
              <a:rPr lang="fa-IR" smtClean="0"/>
              <a:pPr/>
              <a:t>10/16/1436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1A4CBD6-D63C-46B0-8677-F3028D146503}"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1EA0BD-DD97-419C-94C0-EE6D5D1C2E0B}" type="datetimeFigureOut">
              <a:rPr lang="fa-IR" smtClean="0"/>
              <a:pPr/>
              <a:t>10/16/1436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1A4CBD6-D63C-46B0-8677-F3028D146503}"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0D1EA0BD-DD97-419C-94C0-EE6D5D1C2E0B}" type="datetimeFigureOut">
              <a:rPr lang="fa-IR" smtClean="0"/>
              <a:pPr/>
              <a:t>10/16/1436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1A4CBD6-D63C-46B0-8677-F3028D146503}"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0D1EA0BD-DD97-419C-94C0-EE6D5D1C2E0B}" type="datetimeFigureOut">
              <a:rPr lang="fa-IR" smtClean="0"/>
              <a:pPr/>
              <a:t>10/16/1436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1A4CBD6-D63C-46B0-8677-F3028D146503}"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0D1EA0BD-DD97-419C-94C0-EE6D5D1C2E0B}" type="datetimeFigureOut">
              <a:rPr lang="fa-IR" smtClean="0"/>
              <a:pPr/>
              <a:t>10/16/1436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E1A4CBD6-D63C-46B0-8677-F3028D146503}"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1EA0BD-DD97-419C-94C0-EE6D5D1C2E0B}" type="datetimeFigureOut">
              <a:rPr lang="fa-IR" smtClean="0"/>
              <a:pPr/>
              <a:t>10/16/1436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E1A4CBD6-D63C-46B0-8677-F3028D146503}"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1EA0BD-DD97-419C-94C0-EE6D5D1C2E0B}" type="datetimeFigureOut">
              <a:rPr lang="fa-IR" smtClean="0"/>
              <a:pPr/>
              <a:t>10/16/1436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1A4CBD6-D63C-46B0-8677-F3028D146503}"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1EA0BD-DD97-419C-94C0-EE6D5D1C2E0B}" type="datetimeFigureOut">
              <a:rPr lang="fa-IR" smtClean="0"/>
              <a:pPr/>
              <a:t>10/16/1436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1A4CBD6-D63C-46B0-8677-F3028D146503}"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D1EA0BD-DD97-419C-94C0-EE6D5D1C2E0B}" type="datetimeFigureOut">
              <a:rPr lang="fa-IR" smtClean="0"/>
              <a:pPr/>
              <a:t>10/16/1436</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E1A4CBD6-D63C-46B0-8677-F3028D146503}"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visit_image 02.jpg"/>
          <p:cNvPicPr>
            <a:picLocks noChangeAspect="1"/>
          </p:cNvPicPr>
          <p:nvPr/>
        </p:nvPicPr>
        <p:blipFill>
          <a:blip r:embed="rId2" cstate="print"/>
          <a:stretch>
            <a:fillRect/>
          </a:stretch>
        </p:blipFill>
        <p:spPr>
          <a:xfrm>
            <a:off x="5357818" y="4694915"/>
            <a:ext cx="2714612" cy="2877489"/>
          </a:xfrm>
          <a:prstGeom prst="rect">
            <a:avLst/>
          </a:prstGeom>
          <a:scene3d>
            <a:camera prst="isometricOffAxis2Top"/>
            <a:lightRig rig="threePt" dir="t"/>
          </a:scene3d>
        </p:spPr>
      </p:pic>
      <p:pic>
        <p:nvPicPr>
          <p:cNvPr id="9" name="Picture 8" descr="DCM_01.jpg"/>
          <p:cNvPicPr>
            <a:picLocks noChangeAspect="1"/>
          </p:cNvPicPr>
          <p:nvPr/>
        </p:nvPicPr>
        <p:blipFill>
          <a:blip r:embed="rId3" cstate="print"/>
          <a:stretch>
            <a:fillRect/>
          </a:stretch>
        </p:blipFill>
        <p:spPr>
          <a:xfrm>
            <a:off x="0" y="2214554"/>
            <a:ext cx="5441711" cy="4298952"/>
          </a:xfrm>
          <a:prstGeom prst="rect">
            <a:avLst/>
          </a:prstGeom>
          <a:effectLst>
            <a:softEdge rad="635000"/>
          </a:effectLst>
        </p:spPr>
      </p:pic>
      <p:sp>
        <p:nvSpPr>
          <p:cNvPr id="11" name="Rectangle 10"/>
          <p:cNvSpPr/>
          <p:nvPr/>
        </p:nvSpPr>
        <p:spPr>
          <a:xfrm>
            <a:off x="357158" y="1214422"/>
            <a:ext cx="6357982" cy="830997"/>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a-IR" sz="4800" b="1" cap="all" spc="0" dirty="0" smtClean="0">
                <a:ln w="0"/>
                <a:solidFill>
                  <a:srgbClr val="E0166D"/>
                </a:solidFill>
                <a:effectLst>
                  <a:reflection blurRad="12700" stA="50000" endPos="50000" dist="5000" dir="5400000" sy="-100000" rotWithShape="0"/>
                </a:effectLst>
              </a:rPr>
              <a:t>موزه ی کودکان </a:t>
            </a:r>
            <a:r>
              <a:rPr lang="en-US" sz="4800" b="1" cap="all" spc="0" dirty="0" smtClean="0">
                <a:ln w="0"/>
                <a:solidFill>
                  <a:srgbClr val="E0166D"/>
                </a:solidFill>
                <a:effectLst>
                  <a:reflection blurRad="12700" stA="50000" endPos="50000" dist="5000" dir="5400000" sy="-100000" rotWithShape="0"/>
                </a:effectLst>
              </a:rPr>
              <a:t>DUPAGE</a:t>
            </a:r>
            <a:endParaRPr lang="en-US" sz="4800" b="1" cap="all" spc="0" dirty="0">
              <a:ln w="0"/>
              <a:solidFill>
                <a:srgbClr val="E0166D"/>
              </a:solidFill>
              <a:effectLst>
                <a:reflection blurRad="12700" stA="50000" endPos="50000" dist="5000" dir="5400000" sy="-100000" rotWithShape="0"/>
              </a:effectLst>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from="(-#ppt_w/2)" to="(#ppt_x)" calcmode="lin" valueType="num">
                                      <p:cBhvr>
                                        <p:cTn id="7" dur="600" fill="hold">
                                          <p:stCondLst>
                                            <p:cond delay="0"/>
                                          </p:stCondLst>
                                        </p:cTn>
                                        <p:tgtEl>
                                          <p:spTgt spid="11"/>
                                        </p:tgtEl>
                                        <p:attrNameLst>
                                          <p:attrName>ppt_x</p:attrName>
                                        </p:attrNameLst>
                                      </p:cBhvr>
                                    </p:anim>
                                    <p:anim from="0" to="-1.0" calcmode="lin" valueType="num">
                                      <p:cBhvr>
                                        <p:cTn id="8" dur="200" decel="50000" autoRev="1" fill="hold">
                                          <p:stCondLst>
                                            <p:cond delay="600"/>
                                          </p:stCondLst>
                                        </p:cTn>
                                        <p:tgtEl>
                                          <p:spTgt spid="11"/>
                                        </p:tgtEl>
                                        <p:attrNameLst>
                                          <p:attrName>xshear</p:attrName>
                                        </p:attrNameLst>
                                      </p:cBhvr>
                                    </p:anim>
                                    <p:animScale>
                                      <p:cBhvr>
                                        <p:cTn id="9" dur="200" decel="100000" autoRev="1" fill="hold">
                                          <p:stCondLst>
                                            <p:cond delay="600"/>
                                          </p:stCondLst>
                                        </p:cTn>
                                        <p:tgtEl>
                                          <p:spTgt spid="11"/>
                                        </p:tgtEl>
                                      </p:cBhvr>
                                      <p:from x="100000" y="100000"/>
                                      <p:to x="80000" y="100000"/>
                                    </p:animScale>
                                    <p:anim by="(#ppt_h/3+#ppt_w*0.1)" calcmode="lin" valueType="num">
                                      <p:cBhvr additive="sum">
                                        <p:cTn id="10" dur="200" decel="100000" autoRev="1" fill="hold">
                                          <p:stCondLst>
                                            <p:cond delay="600"/>
                                          </p:stCondLst>
                                        </p:cTn>
                                        <p:tgtEl>
                                          <p:spTgt spid="1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CM_08.jpg"/>
          <p:cNvPicPr>
            <a:picLocks noChangeAspect="1"/>
          </p:cNvPicPr>
          <p:nvPr/>
        </p:nvPicPr>
        <p:blipFill>
          <a:blip r:embed="rId2" cstate="print"/>
          <a:stretch>
            <a:fillRect/>
          </a:stretch>
        </p:blipFill>
        <p:spPr>
          <a:xfrm>
            <a:off x="123257" y="142851"/>
            <a:ext cx="3377173" cy="3080383"/>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 name="Picture 4" descr="DCM_07.jpg"/>
          <p:cNvPicPr>
            <a:picLocks noChangeAspect="1"/>
          </p:cNvPicPr>
          <p:nvPr/>
        </p:nvPicPr>
        <p:blipFill>
          <a:blip r:embed="rId3" cstate="print"/>
          <a:stretch>
            <a:fillRect/>
          </a:stretch>
        </p:blipFill>
        <p:spPr>
          <a:xfrm>
            <a:off x="142843" y="3355804"/>
            <a:ext cx="3376225" cy="335934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 name="Picture 5" descr="198600351.jpg"/>
          <p:cNvPicPr>
            <a:picLocks noChangeAspect="1"/>
          </p:cNvPicPr>
          <p:nvPr/>
        </p:nvPicPr>
        <p:blipFill>
          <a:blip r:embed="rId4" cstate="print"/>
          <a:stretch>
            <a:fillRect/>
          </a:stretch>
        </p:blipFill>
        <p:spPr>
          <a:xfrm>
            <a:off x="3643306" y="142852"/>
            <a:ext cx="3190893" cy="228601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 name="Picture 7" descr="165454124.jpg"/>
          <p:cNvPicPr>
            <a:picLocks noChangeAspect="1"/>
          </p:cNvPicPr>
          <p:nvPr/>
        </p:nvPicPr>
        <p:blipFill>
          <a:blip r:embed="rId5" cstate="print"/>
          <a:stretch>
            <a:fillRect/>
          </a:stretch>
        </p:blipFill>
        <p:spPr>
          <a:xfrm>
            <a:off x="7143768" y="142852"/>
            <a:ext cx="1785950" cy="228601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9" name="TextBox 8"/>
          <p:cNvSpPr txBox="1"/>
          <p:nvPr/>
        </p:nvSpPr>
        <p:spPr>
          <a:xfrm>
            <a:off x="5143504" y="2928934"/>
            <a:ext cx="2428892"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WATER WORKS</a:t>
            </a:r>
            <a:endParaRPr lang="en-US" sz="2000" b="1" dirty="0">
              <a:solidFill>
                <a:sysClr val="windowText" lastClr="000000"/>
              </a:solidFill>
              <a:latin typeface="Times New Roman" pitchFamily="18" charset="0"/>
              <a:cs typeface="Times New Roman" pitchFamily="18" charset="0"/>
            </a:endParaRPr>
          </a:p>
        </p:txBody>
      </p:sp>
      <p:cxnSp>
        <p:nvCxnSpPr>
          <p:cNvPr id="10" name="Straight Connector 9"/>
          <p:cNvCxnSpPr/>
          <p:nvPr/>
        </p:nvCxnSpPr>
        <p:spPr>
          <a:xfrm rot="10800000">
            <a:off x="3857620" y="2643182"/>
            <a:ext cx="5072098" cy="1588"/>
          </a:xfrm>
          <a:prstGeom prst="line">
            <a:avLst/>
          </a:prstGeom>
          <a:ln/>
        </p:spPr>
        <p:style>
          <a:lnRef idx="2">
            <a:schemeClr val="accent2"/>
          </a:lnRef>
          <a:fillRef idx="0">
            <a:schemeClr val="accent2"/>
          </a:fillRef>
          <a:effectRef idx="1">
            <a:schemeClr val="accent2"/>
          </a:effectRef>
          <a:fontRef idx="minor">
            <a:schemeClr val="tx1"/>
          </a:fontRef>
        </p:style>
      </p:cxnSp>
      <p:cxnSp>
        <p:nvCxnSpPr>
          <p:cNvPr id="13" name="Straight Connector 12"/>
          <p:cNvCxnSpPr/>
          <p:nvPr/>
        </p:nvCxnSpPr>
        <p:spPr>
          <a:xfrm rot="5400000" flipH="1" flipV="1">
            <a:off x="1858150" y="4643446"/>
            <a:ext cx="3999734" cy="794"/>
          </a:xfrm>
          <a:prstGeom prst="line">
            <a:avLst/>
          </a:prstGeom>
          <a:ln/>
        </p:spPr>
        <p:style>
          <a:lnRef idx="2">
            <a:schemeClr val="accent2"/>
          </a:lnRef>
          <a:fillRef idx="0">
            <a:schemeClr val="accent2"/>
          </a:fillRef>
          <a:effectRef idx="1">
            <a:schemeClr val="accent2"/>
          </a:effectRef>
          <a:fontRef idx="minor">
            <a:schemeClr val="tx1"/>
          </a:fontRef>
        </p:style>
      </p:cxnSp>
      <p:sp>
        <p:nvSpPr>
          <p:cNvPr id="22" name="TextBox 21"/>
          <p:cNvSpPr txBox="1"/>
          <p:nvPr/>
        </p:nvSpPr>
        <p:spPr>
          <a:xfrm>
            <a:off x="4929190" y="3714752"/>
            <a:ext cx="2857520"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FAST FLOW TABLE</a:t>
            </a:r>
            <a:endParaRPr lang="en-US" sz="2000" b="1" dirty="0">
              <a:solidFill>
                <a:sysClr val="windowText" lastClr="000000"/>
              </a:solidFill>
              <a:latin typeface="Times New Roman" pitchFamily="18" charset="0"/>
              <a:cs typeface="Times New Roman" pitchFamily="18" charset="0"/>
            </a:endParaRPr>
          </a:p>
        </p:txBody>
      </p:sp>
      <p:cxnSp>
        <p:nvCxnSpPr>
          <p:cNvPr id="25" name="Straight Arrow Connector 24"/>
          <p:cNvCxnSpPr>
            <a:stCxn id="22" idx="1"/>
          </p:cNvCxnSpPr>
          <p:nvPr/>
        </p:nvCxnSpPr>
        <p:spPr>
          <a:xfrm rot="10800000" flipV="1">
            <a:off x="1643042" y="3914806"/>
            <a:ext cx="3286148" cy="180020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a:stCxn id="22" idx="1"/>
          </p:cNvCxnSpPr>
          <p:nvPr/>
        </p:nvCxnSpPr>
        <p:spPr>
          <a:xfrm rot="10800000">
            <a:off x="4929190" y="1857365"/>
            <a:ext cx="1588" cy="205744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9" name="TextBox 28"/>
          <p:cNvSpPr txBox="1"/>
          <p:nvPr/>
        </p:nvSpPr>
        <p:spPr>
          <a:xfrm>
            <a:off x="4929190" y="4500570"/>
            <a:ext cx="2857520" cy="1015663"/>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2000" b="1" dirty="0" smtClean="0">
                <a:solidFill>
                  <a:sysClr val="windowText" lastClr="000000"/>
                </a:solidFill>
                <a:latin typeface="Times New Roman" pitchFamily="18" charset="0"/>
                <a:cs typeface="Times New Roman" pitchFamily="18" charset="0"/>
              </a:rPr>
              <a:t>کودکان در میز </a:t>
            </a:r>
            <a:r>
              <a:rPr lang="en-US" sz="2000" b="1" dirty="0" smtClean="0">
                <a:solidFill>
                  <a:sysClr val="windowText" lastClr="000000"/>
                </a:solidFill>
                <a:latin typeface="Times New Roman" pitchFamily="18" charset="0"/>
                <a:cs typeface="Times New Roman" pitchFamily="18" charset="0"/>
              </a:rPr>
              <a:t>Fast Flow</a:t>
            </a:r>
            <a:r>
              <a:rPr lang="fa-IR" sz="2000" b="1" dirty="0" smtClean="0">
                <a:solidFill>
                  <a:sysClr val="windowText" lastClr="000000"/>
                </a:solidFill>
                <a:latin typeface="Times New Roman" pitchFamily="18" charset="0"/>
                <a:cs typeface="Times New Roman" pitchFamily="18" charset="0"/>
              </a:rPr>
              <a:t> یاد می گیرند که آب یکی از منابع مهم نیرو است.</a:t>
            </a:r>
            <a:endParaRPr lang="en-US" sz="2000" b="1" dirty="0">
              <a:solidFill>
                <a:sysClr val="windowText" lastClr="000000"/>
              </a:solidFill>
              <a:latin typeface="Times New Roman" pitchFamily="18" charset="0"/>
              <a:cs typeface="Times New Roman" pitchFamily="18"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strips(downLeft)">
                                      <p:cBhvr>
                                        <p:cTn id="19" dur="500"/>
                                        <p:tgtEl>
                                          <p:spTgt spid="25"/>
                                        </p:tgtEl>
                                      </p:cBhvr>
                                    </p:animEffect>
                                  </p:childTnLst>
                                </p:cTn>
                              </p:par>
                              <p:par>
                                <p:cTn id="20" presetID="18" presetClass="entr" presetSubtype="12"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strips(downLeft)">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2000" fill="hold"/>
                                        <p:tgtEl>
                                          <p:spTgt spid="29"/>
                                        </p:tgtEl>
                                        <p:attrNameLst>
                                          <p:attrName>ppt_w</p:attrName>
                                        </p:attrNameLst>
                                      </p:cBhvr>
                                      <p:tavLst>
                                        <p:tav tm="0">
                                          <p:val>
                                            <p:fltVal val="0"/>
                                          </p:val>
                                        </p:tav>
                                        <p:tav tm="100000">
                                          <p:val>
                                            <p:strVal val="#ppt_w"/>
                                          </p:val>
                                        </p:tav>
                                      </p:tavLst>
                                    </p:anim>
                                    <p:anim calcmode="lin" valueType="num">
                                      <p:cBhvr>
                                        <p:cTn id="28" dur="2000" fill="hold"/>
                                        <p:tgtEl>
                                          <p:spTgt spid="29"/>
                                        </p:tgtEl>
                                        <p:attrNameLst>
                                          <p:attrName>ppt_h</p:attrName>
                                        </p:attrNameLst>
                                      </p:cBhvr>
                                      <p:tavLst>
                                        <p:tav tm="0">
                                          <p:val>
                                            <p:fltVal val="0"/>
                                          </p:val>
                                        </p:tav>
                                        <p:tav tm="100000">
                                          <p:val>
                                            <p:strVal val="#ppt_h"/>
                                          </p:val>
                                        </p:tav>
                                      </p:tavLst>
                                    </p:anim>
                                    <p:animEffect transition="in" filter="fade">
                                      <p:cBhvr>
                                        <p:cTn id="29"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animBg="1"/>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CM_09.jpg"/>
          <p:cNvPicPr>
            <a:picLocks noChangeAspect="1"/>
          </p:cNvPicPr>
          <p:nvPr/>
        </p:nvPicPr>
        <p:blipFill>
          <a:blip r:embed="rId2" cstate="print">
            <a:lum bright="40000" contrast="-40000"/>
          </a:blip>
          <a:stretch>
            <a:fillRect/>
          </a:stretch>
        </p:blipFill>
        <p:spPr>
          <a:xfrm>
            <a:off x="0" y="-1"/>
            <a:ext cx="9144000" cy="6858001"/>
          </a:xfrm>
          <a:prstGeom prst="rect">
            <a:avLst/>
          </a:prstGeom>
        </p:spPr>
      </p:pic>
      <p:pic>
        <p:nvPicPr>
          <p:cNvPr id="5" name="Picture 4" descr="DCM_09.jpg"/>
          <p:cNvPicPr>
            <a:picLocks noChangeAspect="1"/>
          </p:cNvPicPr>
          <p:nvPr/>
        </p:nvPicPr>
        <p:blipFill>
          <a:blip r:embed="rId2" cstate="print"/>
          <a:stretch>
            <a:fillRect/>
          </a:stretch>
        </p:blipFill>
        <p:spPr>
          <a:xfrm>
            <a:off x="214282" y="285728"/>
            <a:ext cx="3822412" cy="3908416"/>
          </a:xfrm>
          <a:prstGeom prst="rect">
            <a:avLst/>
          </a:prstGeom>
        </p:spPr>
        <p:style>
          <a:lnRef idx="2">
            <a:schemeClr val="dk1"/>
          </a:lnRef>
          <a:fillRef idx="1">
            <a:schemeClr val="lt1"/>
          </a:fillRef>
          <a:effectRef idx="0">
            <a:schemeClr val="dk1"/>
          </a:effectRef>
          <a:fontRef idx="minor">
            <a:schemeClr val="dk1"/>
          </a:fontRef>
        </p:style>
      </p:pic>
      <p:sp>
        <p:nvSpPr>
          <p:cNvPr id="6" name="TextBox 5"/>
          <p:cNvSpPr txBox="1"/>
          <p:nvPr/>
        </p:nvSpPr>
        <p:spPr>
          <a:xfrm>
            <a:off x="5286380" y="314246"/>
            <a:ext cx="2428892"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AIRE WORKS</a:t>
            </a:r>
            <a:endParaRPr lang="en-US" sz="2000" b="1" dirty="0">
              <a:solidFill>
                <a:sysClr val="windowText" lastClr="000000"/>
              </a:solidFill>
              <a:latin typeface="Times New Roman" pitchFamily="18" charset="0"/>
              <a:cs typeface="Times New Roman" pitchFamily="18" charset="0"/>
            </a:endParaRPr>
          </a:p>
        </p:txBody>
      </p:sp>
      <p:sp>
        <p:nvSpPr>
          <p:cNvPr id="7" name="TextBox 6"/>
          <p:cNvSpPr txBox="1"/>
          <p:nvPr/>
        </p:nvSpPr>
        <p:spPr>
          <a:xfrm>
            <a:off x="5000628" y="1214422"/>
            <a:ext cx="2928958"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تونل باد شفاف به قطر 6 فوت</a:t>
            </a:r>
            <a:endParaRPr lang="en-US" b="1" dirty="0">
              <a:solidFill>
                <a:sysClr val="windowText" lastClr="000000"/>
              </a:solidFill>
              <a:latin typeface="Times New Roman" pitchFamily="18" charset="0"/>
              <a:cs typeface="Times New Roman" pitchFamily="18" charset="0"/>
            </a:endParaRPr>
          </a:p>
        </p:txBody>
      </p:sp>
      <p:sp>
        <p:nvSpPr>
          <p:cNvPr id="8" name="TextBox 7"/>
          <p:cNvSpPr txBox="1"/>
          <p:nvPr/>
        </p:nvSpPr>
        <p:spPr>
          <a:xfrm>
            <a:off x="5000628" y="1857364"/>
            <a:ext cx="2928958" cy="646331"/>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کودکان با مسائل مربوط به هوا سر و کار پیدا می کنند.</a:t>
            </a:r>
            <a:endParaRPr lang="en-US" b="1" dirty="0">
              <a:solidFill>
                <a:sysClr val="windowText" lastClr="000000"/>
              </a:solidFill>
              <a:latin typeface="Times New Roman" pitchFamily="18" charset="0"/>
              <a:cs typeface="Times New Roman" pitchFamily="18" charset="0"/>
            </a:endParaRPr>
          </a:p>
        </p:txBody>
      </p:sp>
      <p:sp>
        <p:nvSpPr>
          <p:cNvPr id="9" name="TextBox 8"/>
          <p:cNvSpPr txBox="1"/>
          <p:nvPr/>
        </p:nvSpPr>
        <p:spPr>
          <a:xfrm>
            <a:off x="5072066" y="2786058"/>
            <a:ext cx="2786082" cy="646331"/>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به طور عملی با نیروی هوا و نقش آن در زندگی آشنا می شوند.</a:t>
            </a:r>
            <a:endParaRPr lang="en-US" b="1" dirty="0">
              <a:solidFill>
                <a:sysClr val="windowText" lastClr="000000"/>
              </a:solidFill>
              <a:latin typeface="Times New Roman" pitchFamily="18" charset="0"/>
              <a:cs typeface="Times New Roman" pitchFamily="18" charset="0"/>
            </a:endParaRPr>
          </a:p>
        </p:txBody>
      </p:sp>
      <p:sp>
        <p:nvSpPr>
          <p:cNvPr id="10" name="TextBox 9"/>
          <p:cNvSpPr txBox="1"/>
          <p:nvPr/>
        </p:nvSpPr>
        <p:spPr>
          <a:xfrm>
            <a:off x="5072066" y="3643314"/>
            <a:ext cx="2786082" cy="1200329"/>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کودکان در درون این تونل با پرتاب بشقاب پرنده یا با به هوا فرستادن نوارهای کاغذی و بادبادک ها، عملاً نیروی باد را تجربه می کنند.</a:t>
            </a:r>
            <a:endParaRPr lang="en-US" b="1" dirty="0">
              <a:solidFill>
                <a:sysClr val="windowText" lastClr="000000"/>
              </a:solidFill>
              <a:latin typeface="Times New Roman" pitchFamily="18" charset="0"/>
              <a:cs typeface="Times New Roman" pitchFamily="18" charset="0"/>
            </a:endParaRPr>
          </a:p>
        </p:txBody>
      </p:sp>
      <p:sp>
        <p:nvSpPr>
          <p:cNvPr id="11" name="TextBox 10"/>
          <p:cNvSpPr txBox="1"/>
          <p:nvPr/>
        </p:nvSpPr>
        <p:spPr>
          <a:xfrm>
            <a:off x="5072066" y="5077438"/>
            <a:ext cx="2786082" cy="92333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کودکان بیرون از تونل می توانند تجربه کودکان درون تونل را تماشا کنند.</a:t>
            </a:r>
            <a:endParaRPr lang="en-US" b="1" dirty="0">
              <a:solidFill>
                <a:sysClr val="windowText" lastClr="000000"/>
              </a:solidFill>
              <a:latin typeface="Times New Roman" pitchFamily="18" charset="0"/>
              <a:cs typeface="Times New Roman" pitchFamily="18" charset="0"/>
            </a:endParaRPr>
          </a:p>
        </p:txBody>
      </p:sp>
      <p:cxnSp>
        <p:nvCxnSpPr>
          <p:cNvPr id="13" name="Straight Connector 12"/>
          <p:cNvCxnSpPr>
            <a:stCxn id="7" idx="2"/>
            <a:endCxn id="8" idx="0"/>
          </p:cNvCxnSpPr>
          <p:nvPr/>
        </p:nvCxnSpPr>
        <p:spPr>
          <a:xfrm rot="5400000">
            <a:off x="6328302" y="1720559"/>
            <a:ext cx="273610"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20" name="Straight Connector 19"/>
          <p:cNvCxnSpPr>
            <a:stCxn id="8" idx="2"/>
            <a:endCxn id="9" idx="0"/>
          </p:cNvCxnSpPr>
          <p:nvPr/>
        </p:nvCxnSpPr>
        <p:spPr>
          <a:xfrm rot="5400000">
            <a:off x="6323926" y="2644876"/>
            <a:ext cx="282363"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23" name="Straight Connector 22"/>
          <p:cNvCxnSpPr>
            <a:stCxn id="9" idx="2"/>
            <a:endCxn id="10" idx="0"/>
          </p:cNvCxnSpPr>
          <p:nvPr/>
        </p:nvCxnSpPr>
        <p:spPr>
          <a:xfrm rot="5400000">
            <a:off x="6359645" y="3537851"/>
            <a:ext cx="210925"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26" name="Straight Connector 25"/>
          <p:cNvCxnSpPr>
            <a:stCxn id="10" idx="2"/>
            <a:endCxn id="11" idx="0"/>
          </p:cNvCxnSpPr>
          <p:nvPr/>
        </p:nvCxnSpPr>
        <p:spPr>
          <a:xfrm rot="5400000">
            <a:off x="6348210" y="4960540"/>
            <a:ext cx="233795" cy="1588"/>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strips(downLeft)">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strips(downLeft)">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strips(downLeft)">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0"/>
                                        <p:tgtEl>
                                          <p:spTgt spid="10"/>
                                        </p:tgtEl>
                                      </p:cBhvr>
                                    </p:animEffect>
                                    <p:anim calcmode="lin" valueType="num">
                                      <p:cBhvr>
                                        <p:cTn id="56" dur="1000" fill="hold"/>
                                        <p:tgtEl>
                                          <p:spTgt spid="10"/>
                                        </p:tgtEl>
                                        <p:attrNameLst>
                                          <p:attrName>ppt_x</p:attrName>
                                        </p:attrNameLst>
                                      </p:cBhvr>
                                      <p:tavLst>
                                        <p:tav tm="0">
                                          <p:val>
                                            <p:strVal val="#ppt_x"/>
                                          </p:val>
                                        </p:tav>
                                        <p:tav tm="100000">
                                          <p:val>
                                            <p:strVal val="#ppt_x"/>
                                          </p:val>
                                        </p:tav>
                                      </p:tavLst>
                                    </p:anim>
                                    <p:anim calcmode="lin" valueType="num">
                                      <p:cBhvr>
                                        <p:cTn id="5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strips(downLeft)">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47" presetClass="entr" presetSubtype="0"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anim calcmode="lin" valueType="num">
                                      <p:cBhvr>
                                        <p:cTn id="68" dur="1000" fill="hold"/>
                                        <p:tgtEl>
                                          <p:spTgt spid="11"/>
                                        </p:tgtEl>
                                        <p:attrNameLst>
                                          <p:attrName>ppt_x</p:attrName>
                                        </p:attrNameLst>
                                      </p:cBhvr>
                                      <p:tavLst>
                                        <p:tav tm="0">
                                          <p:val>
                                            <p:strVal val="#ppt_x"/>
                                          </p:val>
                                        </p:tav>
                                        <p:tav tm="100000">
                                          <p:val>
                                            <p:strVal val="#ppt_x"/>
                                          </p:val>
                                        </p:tav>
                                      </p:tavLst>
                                    </p:anim>
                                    <p:anim calcmode="lin" valueType="num">
                                      <p:cBhvr>
                                        <p:cTn id="6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CM_12.jpg"/>
          <p:cNvPicPr>
            <a:picLocks noChangeAspect="1"/>
          </p:cNvPicPr>
          <p:nvPr/>
        </p:nvPicPr>
        <p:blipFill>
          <a:blip r:embed="rId2" cstate="print"/>
          <a:stretch>
            <a:fillRect/>
          </a:stretch>
        </p:blipFill>
        <p:spPr>
          <a:xfrm>
            <a:off x="214282" y="214290"/>
            <a:ext cx="3643338" cy="357958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 name="Picture 4" descr="DCM_13.jpg"/>
          <p:cNvPicPr>
            <a:picLocks noChangeAspect="1"/>
          </p:cNvPicPr>
          <p:nvPr/>
        </p:nvPicPr>
        <p:blipFill>
          <a:blip r:embed="rId3" cstate="print"/>
          <a:stretch>
            <a:fillRect/>
          </a:stretch>
        </p:blipFill>
        <p:spPr>
          <a:xfrm>
            <a:off x="4429125" y="3071810"/>
            <a:ext cx="4429155" cy="35719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6" name="TextBox 5"/>
          <p:cNvSpPr txBox="1"/>
          <p:nvPr/>
        </p:nvSpPr>
        <p:spPr>
          <a:xfrm>
            <a:off x="5286380" y="242808"/>
            <a:ext cx="2428892"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MAKE IT MOVE</a:t>
            </a:r>
            <a:endParaRPr lang="en-US" sz="2000" b="1" dirty="0">
              <a:solidFill>
                <a:sysClr val="windowText" lastClr="000000"/>
              </a:solidFill>
              <a:latin typeface="Times New Roman" pitchFamily="18" charset="0"/>
              <a:cs typeface="Times New Roman" pitchFamily="18" charset="0"/>
            </a:endParaRPr>
          </a:p>
        </p:txBody>
      </p:sp>
      <p:sp>
        <p:nvSpPr>
          <p:cNvPr id="7" name="TextBox 6"/>
          <p:cNvSpPr txBox="1"/>
          <p:nvPr/>
        </p:nvSpPr>
        <p:spPr>
          <a:xfrm>
            <a:off x="5214942" y="857232"/>
            <a:ext cx="2571768"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کودکان از طریق بازی کردن با</a:t>
            </a:r>
            <a:endParaRPr lang="en-US" b="1" dirty="0">
              <a:solidFill>
                <a:sysClr val="windowText" lastClr="000000"/>
              </a:solidFill>
              <a:latin typeface="Times New Roman" pitchFamily="18" charset="0"/>
              <a:cs typeface="Times New Roman" pitchFamily="18" charset="0"/>
            </a:endParaRPr>
          </a:p>
        </p:txBody>
      </p:sp>
      <p:sp>
        <p:nvSpPr>
          <p:cNvPr id="8" name="TextBox 7"/>
          <p:cNvSpPr txBox="1"/>
          <p:nvPr/>
        </p:nvSpPr>
        <p:spPr>
          <a:xfrm>
            <a:off x="6572264" y="1428736"/>
            <a:ext cx="1214446"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رمپ ها</a:t>
            </a:r>
            <a:endParaRPr lang="en-US" b="1" dirty="0">
              <a:solidFill>
                <a:sysClr val="windowText" lastClr="000000"/>
              </a:solidFill>
              <a:latin typeface="Times New Roman" pitchFamily="18" charset="0"/>
              <a:cs typeface="Times New Roman" pitchFamily="18" charset="0"/>
            </a:endParaRPr>
          </a:p>
        </p:txBody>
      </p:sp>
      <p:sp>
        <p:nvSpPr>
          <p:cNvPr id="9" name="TextBox 8"/>
          <p:cNvSpPr txBox="1"/>
          <p:nvPr/>
        </p:nvSpPr>
        <p:spPr>
          <a:xfrm>
            <a:off x="5214942" y="1428736"/>
            <a:ext cx="1214446"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غلتک ها</a:t>
            </a:r>
            <a:endParaRPr lang="en-US" b="1" dirty="0">
              <a:solidFill>
                <a:sysClr val="windowText" lastClr="000000"/>
              </a:solidFill>
              <a:latin typeface="Times New Roman" pitchFamily="18" charset="0"/>
              <a:cs typeface="Times New Roman" pitchFamily="18" charset="0"/>
            </a:endParaRPr>
          </a:p>
        </p:txBody>
      </p:sp>
      <p:cxnSp>
        <p:nvCxnSpPr>
          <p:cNvPr id="11" name="Straight Arrow Connector 10"/>
          <p:cNvCxnSpPr/>
          <p:nvPr/>
        </p:nvCxnSpPr>
        <p:spPr>
          <a:xfrm rot="5400000">
            <a:off x="5572132" y="3071810"/>
            <a:ext cx="2643206" cy="7143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4" name="Straight Arrow Connector 13"/>
          <p:cNvCxnSpPr>
            <a:stCxn id="9" idx="1"/>
          </p:cNvCxnSpPr>
          <p:nvPr/>
        </p:nvCxnSpPr>
        <p:spPr>
          <a:xfrm rot="10800000" flipV="1">
            <a:off x="3357554" y="1613402"/>
            <a:ext cx="1857388" cy="174416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TextBox 16"/>
          <p:cNvSpPr txBox="1"/>
          <p:nvPr/>
        </p:nvSpPr>
        <p:spPr>
          <a:xfrm>
            <a:off x="5214942" y="1988098"/>
            <a:ext cx="2571768"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به تجربه فعالیت های فیزیکی</a:t>
            </a:r>
            <a:endParaRPr lang="en-US" b="1" dirty="0">
              <a:solidFill>
                <a:sysClr val="windowText" lastClr="000000"/>
              </a:solidFill>
              <a:latin typeface="Times New Roman" pitchFamily="18" charset="0"/>
              <a:cs typeface="Times New Roman" pitchFamily="18" charset="0"/>
            </a:endParaRPr>
          </a:p>
        </p:txBody>
      </p:sp>
      <p:sp>
        <p:nvSpPr>
          <p:cNvPr id="18" name="TextBox 17"/>
          <p:cNvSpPr txBox="1"/>
          <p:nvPr/>
        </p:nvSpPr>
        <p:spPr>
          <a:xfrm>
            <a:off x="6572264" y="2500306"/>
            <a:ext cx="1214446"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هل دادن</a:t>
            </a:r>
            <a:endParaRPr lang="en-US" b="1" dirty="0">
              <a:solidFill>
                <a:sysClr val="windowText" lastClr="000000"/>
              </a:solidFill>
              <a:latin typeface="Times New Roman" pitchFamily="18" charset="0"/>
              <a:cs typeface="Times New Roman" pitchFamily="18" charset="0"/>
            </a:endParaRPr>
          </a:p>
        </p:txBody>
      </p:sp>
      <p:sp>
        <p:nvSpPr>
          <p:cNvPr id="19" name="TextBox 18"/>
          <p:cNvSpPr txBox="1"/>
          <p:nvPr/>
        </p:nvSpPr>
        <p:spPr>
          <a:xfrm>
            <a:off x="5214942" y="2500306"/>
            <a:ext cx="1214446"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انداختن</a:t>
            </a:r>
            <a:endParaRPr lang="en-US" b="1" dirty="0">
              <a:solidFill>
                <a:sysClr val="windowText" lastClr="000000"/>
              </a:solidFill>
              <a:latin typeface="Times New Roman" pitchFamily="18" charset="0"/>
              <a:cs typeface="Times New Roman" pitchFamily="18" charset="0"/>
            </a:endParaRPr>
          </a:p>
        </p:txBody>
      </p:sp>
      <p:sp>
        <p:nvSpPr>
          <p:cNvPr id="20" name="TextBox 19"/>
          <p:cNvSpPr txBox="1"/>
          <p:nvPr/>
        </p:nvSpPr>
        <p:spPr>
          <a:xfrm>
            <a:off x="6572264" y="2488164"/>
            <a:ext cx="1214446"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غلتاندن</a:t>
            </a:r>
            <a:endParaRPr lang="en-US" b="1" dirty="0">
              <a:solidFill>
                <a:sysClr val="windowText" lastClr="000000"/>
              </a:solidFill>
              <a:latin typeface="Times New Roman" pitchFamily="18" charset="0"/>
              <a:cs typeface="Times New Roman" pitchFamily="18" charset="0"/>
            </a:endParaRPr>
          </a:p>
        </p:txBody>
      </p:sp>
      <p:sp>
        <p:nvSpPr>
          <p:cNvPr id="21" name="TextBox 20"/>
          <p:cNvSpPr txBox="1"/>
          <p:nvPr/>
        </p:nvSpPr>
        <p:spPr>
          <a:xfrm>
            <a:off x="5214942" y="2488164"/>
            <a:ext cx="1214446"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کشیدن</a:t>
            </a:r>
            <a:endParaRPr lang="en-US" b="1" dirty="0">
              <a:solidFill>
                <a:sysClr val="windowText" lastClr="000000"/>
              </a:solidFill>
              <a:latin typeface="Times New Roman" pitchFamily="18" charset="0"/>
              <a:cs typeface="Times New Roman" pitchFamily="18" charset="0"/>
            </a:endParaRPr>
          </a:p>
        </p:txBody>
      </p:sp>
      <p:sp>
        <p:nvSpPr>
          <p:cNvPr id="22" name="TextBox 21"/>
          <p:cNvSpPr txBox="1"/>
          <p:nvPr/>
        </p:nvSpPr>
        <p:spPr>
          <a:xfrm>
            <a:off x="5214942" y="2488164"/>
            <a:ext cx="2571768"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آشنا شدن با قوانین حرکت</a:t>
            </a:r>
            <a:endParaRPr lang="en-US" b="1" dirty="0">
              <a:solidFill>
                <a:sysClr val="windowText" lastClr="000000"/>
              </a:solidFill>
              <a:latin typeface="Times New Roman" pitchFamily="18" charset="0"/>
              <a:cs typeface="Times New Roman" pitchFamily="18" charset="0"/>
            </a:endParaRPr>
          </a:p>
        </p:txBody>
      </p:sp>
      <p:sp>
        <p:nvSpPr>
          <p:cNvPr id="23" name="TextBox 22"/>
          <p:cNvSpPr txBox="1"/>
          <p:nvPr/>
        </p:nvSpPr>
        <p:spPr>
          <a:xfrm>
            <a:off x="214282" y="4817946"/>
            <a:ext cx="3643338" cy="1754326"/>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fa-IR" b="1" dirty="0" smtClean="0">
                <a:solidFill>
                  <a:schemeClr val="tx1">
                    <a:lumMod val="95000"/>
                    <a:lumOff val="5000"/>
                  </a:schemeClr>
                </a:solidFill>
                <a:latin typeface="Times New Roman" pitchFamily="18" charset="0"/>
                <a:cs typeface="Times New Roman" pitchFamily="18" charset="0"/>
              </a:rPr>
              <a:t> </a:t>
            </a:r>
            <a:r>
              <a:rPr lang="en-US" b="1" dirty="0" smtClean="0">
                <a:solidFill>
                  <a:schemeClr val="tx1">
                    <a:lumMod val="95000"/>
                    <a:lumOff val="5000"/>
                  </a:schemeClr>
                </a:solidFill>
                <a:latin typeface="Times New Roman" pitchFamily="18" charset="0"/>
                <a:cs typeface="Times New Roman" pitchFamily="18" charset="0"/>
              </a:rPr>
              <a:t>Broad</a:t>
            </a:r>
            <a:r>
              <a:rPr lang="fa-IR" b="1" dirty="0" smtClean="0">
                <a:solidFill>
                  <a:schemeClr val="tx1">
                    <a:lumMod val="95000"/>
                    <a:lumOff val="5000"/>
                  </a:schemeClr>
                </a:solidFill>
                <a:latin typeface="Times New Roman" pitchFamily="18" charset="0"/>
                <a:cs typeface="Times New Roman" pitchFamily="18" charset="0"/>
              </a:rPr>
              <a:t> :</a:t>
            </a:r>
            <a:r>
              <a:rPr lang="en-US" b="1" dirty="0" smtClean="0">
                <a:solidFill>
                  <a:schemeClr val="tx1">
                    <a:lumMod val="95000"/>
                    <a:lumOff val="5000"/>
                  </a:schemeClr>
                </a:solidFill>
                <a:latin typeface="Times New Roman" pitchFamily="18" charset="0"/>
                <a:cs typeface="Times New Roman" pitchFamily="18" charset="0"/>
              </a:rPr>
              <a:t> </a:t>
            </a:r>
            <a:r>
              <a:rPr lang="fa-IR" b="1" dirty="0" smtClean="0">
                <a:solidFill>
                  <a:schemeClr val="tx1">
                    <a:lumMod val="95000"/>
                    <a:lumOff val="5000"/>
                  </a:schemeClr>
                </a:solidFill>
                <a:latin typeface="Times New Roman" pitchFamily="18" charset="0"/>
                <a:cs typeface="Times New Roman" pitchFamily="18" charset="0"/>
              </a:rPr>
              <a:t>سرگرم کننده بودن، بایستی</a:t>
            </a:r>
            <a:endParaRPr lang="en-US" b="1" dirty="0" smtClean="0">
              <a:solidFill>
                <a:schemeClr val="tx1">
                  <a:lumMod val="95000"/>
                  <a:lumOff val="5000"/>
                </a:schemeClr>
              </a:solidFill>
              <a:latin typeface="Times New Roman" pitchFamily="18" charset="0"/>
              <a:cs typeface="Times New Roman" pitchFamily="18" charset="0"/>
            </a:endParaRPr>
          </a:p>
          <a:p>
            <a:pPr algn="ctr"/>
            <a:r>
              <a:rPr lang="fa-IR" dirty="0" smtClean="0">
                <a:solidFill>
                  <a:schemeClr val="tx1">
                    <a:lumMod val="95000"/>
                    <a:lumOff val="5000"/>
                  </a:schemeClr>
                </a:solidFill>
              </a:rPr>
              <a:t> </a:t>
            </a:r>
            <a:r>
              <a:rPr lang="fa-IR" b="1" dirty="0" smtClean="0">
                <a:solidFill>
                  <a:schemeClr val="tx1">
                    <a:lumMod val="95000"/>
                    <a:lumOff val="5000"/>
                  </a:schemeClr>
                </a:solidFill>
                <a:latin typeface="Times New Roman" pitchFamily="18" charset="0"/>
                <a:cs typeface="Times New Roman" pitchFamily="18" charset="0"/>
              </a:rPr>
              <a:t>یکی ویژگی های مسلم پروژه مهیج و لذت بخشی همچون طراحی موزه ی کودکان باشد. در فرایند بازسازی این ساختمان، انجام کار به صورت گروهی و خلاقانه در یک محیط صمیمی،از ویژگی های بارز آن بود.</a:t>
            </a:r>
            <a:endParaRPr lang="en-US" b="1" dirty="0">
              <a:solidFill>
                <a:schemeClr val="tx1">
                  <a:lumMod val="95000"/>
                  <a:lumOff val="5000"/>
                </a:schemeClr>
              </a:solidFill>
              <a:latin typeface="Times New Roman" pitchFamily="18" charset="0"/>
              <a:cs typeface="Times New Roman" pitchFamily="18" charset="0"/>
            </a:endParaRPr>
          </a:p>
        </p:txBody>
      </p:sp>
      <p:sp>
        <p:nvSpPr>
          <p:cNvPr id="24" name="TextBox 23"/>
          <p:cNvSpPr txBox="1"/>
          <p:nvPr/>
        </p:nvSpPr>
        <p:spPr>
          <a:xfrm>
            <a:off x="214282" y="4000504"/>
            <a:ext cx="3643338" cy="646331"/>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نمونه ای از رنگ های چشمگیر به کار رفته در سراسر موزه</a:t>
            </a:r>
            <a:endParaRPr lang="en-US" b="1" dirty="0">
              <a:solidFill>
                <a:sysClr val="windowText" lastClr="000000"/>
              </a:solidFill>
              <a:latin typeface="Times New Roman" pitchFamily="18" charset="0"/>
              <a:cs typeface="Times New Roman" pitchFamily="18"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ppt_x</p:attrName>
                                        </p:attrNameLst>
                                      </p:cBhvr>
                                      <p:tavLst>
                                        <p:tav tm="0">
                                          <p:val>
                                            <p:strVal val="#ppt_x-.2"/>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ppt_x</p:attrName>
                                        </p:attrNameLst>
                                      </p:cBhvr>
                                      <p:tavLst>
                                        <p:tav tm="0">
                                          <p:val>
                                            <p:strVal val="#ppt_x-.2"/>
                                          </p:val>
                                        </p:tav>
                                        <p:tav tm="100000">
                                          <p:val>
                                            <p:strVal val="#ppt_x"/>
                                          </p:val>
                                        </p:tav>
                                      </p:tavLst>
                                    </p:anim>
                                    <p:anim calcmode="lin" valueType="num">
                                      <p:cBhvr>
                                        <p:cTn id="22"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trips(downLeft)">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xit" presetSubtype="12" fill="hold" nodeType="clickEffect">
                                  <p:stCondLst>
                                    <p:cond delay="0"/>
                                  </p:stCondLst>
                                  <p:childTnLst>
                                    <p:animEffect transition="out" filter="strips(downLeft)">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ppt_x</p:attrName>
                                        </p:attrNameLst>
                                      </p:cBhvr>
                                      <p:tavLst>
                                        <p:tav tm="0">
                                          <p:val>
                                            <p:strVal val="#ppt_x-.2"/>
                                          </p:val>
                                        </p:tav>
                                        <p:tav tm="100000">
                                          <p:val>
                                            <p:strVal val="#ppt_x"/>
                                          </p:val>
                                        </p:tav>
                                      </p:tavLst>
                                    </p:anim>
                                    <p:anim calcmode="lin" valueType="num">
                                      <p:cBhvr>
                                        <p:cTn id="39"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0" dur="1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12"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strips(downLeft)">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xit" presetSubtype="12" fill="hold" nodeType="clickEffect">
                                  <p:stCondLst>
                                    <p:cond delay="0"/>
                                  </p:stCondLst>
                                  <p:childTnLst>
                                    <p:animEffect transition="out" filter="strips(downLeft)">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9" presetClass="entr" presetSubtype="0"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ppt_x</p:attrName>
                                        </p:attrNameLst>
                                      </p:cBhvr>
                                      <p:tavLst>
                                        <p:tav tm="0">
                                          <p:val>
                                            <p:strVal val="#ppt_x-.2"/>
                                          </p:val>
                                        </p:tav>
                                        <p:tav tm="100000">
                                          <p:val>
                                            <p:strVal val="#ppt_x"/>
                                          </p:val>
                                        </p:tav>
                                      </p:tavLst>
                                    </p:anim>
                                    <p:anim calcmode="lin" valueType="num">
                                      <p:cBhvr>
                                        <p:cTn id="56"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1000"/>
                                        <p:tgtEl>
                                          <p:spTgt spid="19"/>
                                        </p:tgtEl>
                                      </p:cBhvr>
                                    </p:animEffect>
                                    <p:anim calcmode="lin" valueType="num">
                                      <p:cBhvr>
                                        <p:cTn id="70" dur="1000" fill="hold"/>
                                        <p:tgtEl>
                                          <p:spTgt spid="19"/>
                                        </p:tgtEl>
                                        <p:attrNameLst>
                                          <p:attrName>ppt_x</p:attrName>
                                        </p:attrNameLst>
                                      </p:cBhvr>
                                      <p:tavLst>
                                        <p:tav tm="0">
                                          <p:val>
                                            <p:strVal val="#ppt_x"/>
                                          </p:val>
                                        </p:tav>
                                        <p:tav tm="100000">
                                          <p:val>
                                            <p:strVal val="#ppt_x"/>
                                          </p:val>
                                        </p:tav>
                                      </p:tavLst>
                                    </p:anim>
                                    <p:anim calcmode="lin" valueType="num">
                                      <p:cBhvr>
                                        <p:cTn id="7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1000"/>
                                        <p:tgtEl>
                                          <p:spTgt spid="20"/>
                                        </p:tgtEl>
                                      </p:cBhvr>
                                    </p:animEffect>
                                    <p:anim calcmode="lin" valueType="num">
                                      <p:cBhvr>
                                        <p:cTn id="77" dur="1000" fill="hold"/>
                                        <p:tgtEl>
                                          <p:spTgt spid="20"/>
                                        </p:tgtEl>
                                        <p:attrNameLst>
                                          <p:attrName>ppt_x</p:attrName>
                                        </p:attrNameLst>
                                      </p:cBhvr>
                                      <p:tavLst>
                                        <p:tav tm="0">
                                          <p:val>
                                            <p:strVal val="#ppt_x"/>
                                          </p:val>
                                        </p:tav>
                                        <p:tav tm="100000">
                                          <p:val>
                                            <p:strVal val="#ppt_x"/>
                                          </p:val>
                                        </p:tav>
                                      </p:tavLst>
                                    </p:anim>
                                    <p:anim calcmode="lin" valueType="num">
                                      <p:cBhvr>
                                        <p:cTn id="7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1000"/>
                                        <p:tgtEl>
                                          <p:spTgt spid="22"/>
                                        </p:tgtEl>
                                      </p:cBhvr>
                                    </p:animEffect>
                                    <p:anim calcmode="lin" valueType="num">
                                      <p:cBhvr>
                                        <p:cTn id="91" dur="1000" fill="hold"/>
                                        <p:tgtEl>
                                          <p:spTgt spid="22"/>
                                        </p:tgtEl>
                                        <p:attrNameLst>
                                          <p:attrName>ppt_x</p:attrName>
                                        </p:attrNameLst>
                                      </p:cBhvr>
                                      <p:tavLst>
                                        <p:tav tm="0">
                                          <p:val>
                                            <p:strVal val="#ppt_x"/>
                                          </p:val>
                                        </p:tav>
                                        <p:tav tm="100000">
                                          <p:val>
                                            <p:strVal val="#ppt_x"/>
                                          </p:val>
                                        </p:tav>
                                      </p:tavLst>
                                    </p:anim>
                                    <p:anim calcmode="lin" valueType="num">
                                      <p:cBhvr>
                                        <p:cTn id="9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50" presetClass="entr" presetSubtype="0" decel="100000"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1000" fill="hold"/>
                                        <p:tgtEl>
                                          <p:spTgt spid="24"/>
                                        </p:tgtEl>
                                        <p:attrNameLst>
                                          <p:attrName>ppt_w</p:attrName>
                                        </p:attrNameLst>
                                      </p:cBhvr>
                                      <p:tavLst>
                                        <p:tav tm="0">
                                          <p:val>
                                            <p:strVal val="#ppt_w+.3"/>
                                          </p:val>
                                        </p:tav>
                                        <p:tav tm="100000">
                                          <p:val>
                                            <p:strVal val="#ppt_w"/>
                                          </p:val>
                                        </p:tav>
                                      </p:tavLst>
                                    </p:anim>
                                    <p:anim calcmode="lin" valueType="num">
                                      <p:cBhvr>
                                        <p:cTn id="98" dur="1000" fill="hold"/>
                                        <p:tgtEl>
                                          <p:spTgt spid="24"/>
                                        </p:tgtEl>
                                        <p:attrNameLst>
                                          <p:attrName>ppt_h</p:attrName>
                                        </p:attrNameLst>
                                      </p:cBhvr>
                                      <p:tavLst>
                                        <p:tav tm="0">
                                          <p:val>
                                            <p:strVal val="#ppt_h"/>
                                          </p:val>
                                        </p:tav>
                                        <p:tav tm="100000">
                                          <p:val>
                                            <p:strVal val="#ppt_h"/>
                                          </p:val>
                                        </p:tav>
                                      </p:tavLst>
                                    </p:anim>
                                    <p:animEffect transition="in" filter="fade">
                                      <p:cBhvr>
                                        <p:cTn id="99" dur="1000"/>
                                        <p:tgtEl>
                                          <p:spTgt spid="24"/>
                                        </p:tgtEl>
                                      </p:cBhvr>
                                    </p:animEffect>
                                  </p:childTnLst>
                                </p:cTn>
                              </p:par>
                            </p:childTnLst>
                          </p:cTn>
                        </p:par>
                      </p:childTnLst>
                    </p:cTn>
                  </p:par>
                  <p:par>
                    <p:cTn id="100" fill="hold">
                      <p:stCondLst>
                        <p:cond delay="indefinite"/>
                      </p:stCondLst>
                      <p:childTnLst>
                        <p:par>
                          <p:cTn id="101" fill="hold">
                            <p:stCondLst>
                              <p:cond delay="0"/>
                            </p:stCondLst>
                            <p:childTnLst>
                              <p:par>
                                <p:cTn id="102" presetID="7" presetClass="entr" presetSubtype="4" fill="hold" grpId="0" nodeType="clickEffect">
                                  <p:stCondLst>
                                    <p:cond delay="0"/>
                                  </p:stCondLst>
                                  <p:childTnLst>
                                    <p:set>
                                      <p:cBhvr>
                                        <p:cTn id="103" dur="1" fill="hold">
                                          <p:stCondLst>
                                            <p:cond delay="0"/>
                                          </p:stCondLst>
                                        </p:cTn>
                                        <p:tgtEl>
                                          <p:spTgt spid="23"/>
                                        </p:tgtEl>
                                        <p:attrNameLst>
                                          <p:attrName>style.visibility</p:attrName>
                                        </p:attrNameLst>
                                      </p:cBhvr>
                                      <p:to>
                                        <p:strVal val="visible"/>
                                      </p:to>
                                    </p:set>
                                    <p:anim calcmode="lin" valueType="num">
                                      <p:cBhvr additive="base">
                                        <p:cTn id="104" dur="5000" fill="hold"/>
                                        <p:tgtEl>
                                          <p:spTgt spid="23"/>
                                        </p:tgtEl>
                                        <p:attrNameLst>
                                          <p:attrName>ppt_x</p:attrName>
                                        </p:attrNameLst>
                                      </p:cBhvr>
                                      <p:tavLst>
                                        <p:tav tm="0">
                                          <p:val>
                                            <p:strVal val="#ppt_x"/>
                                          </p:val>
                                        </p:tav>
                                        <p:tav tm="100000">
                                          <p:val>
                                            <p:strVal val="#ppt_x"/>
                                          </p:val>
                                        </p:tav>
                                      </p:tavLst>
                                    </p:anim>
                                    <p:anim calcmode="lin" valueType="num">
                                      <p:cBhvr additive="base">
                                        <p:cTn id="105" dur="5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CM_06.jpg"/>
          <p:cNvPicPr>
            <a:picLocks noChangeAspect="1"/>
          </p:cNvPicPr>
          <p:nvPr/>
        </p:nvPicPr>
        <p:blipFill>
          <a:blip r:embed="rId2" cstate="print"/>
          <a:stretch>
            <a:fillRect/>
          </a:stretch>
        </p:blipFill>
        <p:spPr>
          <a:xfrm>
            <a:off x="214282" y="214290"/>
            <a:ext cx="5080000" cy="39751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6" name="TextBox 5"/>
          <p:cNvSpPr txBox="1"/>
          <p:nvPr/>
        </p:nvSpPr>
        <p:spPr>
          <a:xfrm>
            <a:off x="6000760" y="214290"/>
            <a:ext cx="2428892"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MOSER</a:t>
            </a:r>
            <a:endParaRPr lang="en-US" sz="2000" b="1" dirty="0">
              <a:solidFill>
                <a:sysClr val="windowText" lastClr="000000"/>
              </a:solidFill>
              <a:latin typeface="Times New Roman" pitchFamily="18" charset="0"/>
              <a:cs typeface="Times New Roman" pitchFamily="18" charset="0"/>
            </a:endParaRPr>
          </a:p>
        </p:txBody>
      </p:sp>
      <p:sp>
        <p:nvSpPr>
          <p:cNvPr id="7" name="TextBox 6"/>
          <p:cNvSpPr txBox="1"/>
          <p:nvPr/>
        </p:nvSpPr>
        <p:spPr>
          <a:xfrm>
            <a:off x="214282" y="4357694"/>
            <a:ext cx="5072098" cy="307777"/>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400" b="1" dirty="0" smtClean="0">
                <a:solidFill>
                  <a:sysClr val="windowText" lastClr="000000"/>
                </a:solidFill>
                <a:latin typeface="Times New Roman" pitchFamily="18" charset="0"/>
                <a:cs typeface="Times New Roman" pitchFamily="18" charset="0"/>
              </a:rPr>
              <a:t>خانه ساختمان </a:t>
            </a:r>
            <a:r>
              <a:rPr lang="en-US" sz="1400" b="1" dirty="0" smtClean="0">
                <a:solidFill>
                  <a:sysClr val="windowText" lastClr="000000"/>
                </a:solidFill>
                <a:latin typeface="Times New Roman" pitchFamily="18" charset="0"/>
                <a:cs typeface="Times New Roman" pitchFamily="18" charset="0"/>
              </a:rPr>
              <a:t>Moser</a:t>
            </a:r>
            <a:r>
              <a:rPr lang="fa-IR" sz="1400" b="1" dirty="0" smtClean="0">
                <a:solidFill>
                  <a:sysClr val="windowText" lastClr="000000"/>
                </a:solidFill>
                <a:latin typeface="Times New Roman" pitchFamily="18" charset="0"/>
                <a:cs typeface="Times New Roman" pitchFamily="18" charset="0"/>
              </a:rPr>
              <a:t> ابزارها و مصالح واقعی در اختیار آنان قرار می دهد.</a:t>
            </a:r>
            <a:endParaRPr lang="en-US" sz="1400" b="1" dirty="0">
              <a:solidFill>
                <a:sysClr val="windowText" lastClr="000000"/>
              </a:solidFill>
              <a:latin typeface="Times New Roman" pitchFamily="18" charset="0"/>
              <a:cs typeface="Times New Roman" pitchFamily="18" charset="0"/>
            </a:endParaRPr>
          </a:p>
        </p:txBody>
      </p:sp>
      <p:sp>
        <p:nvSpPr>
          <p:cNvPr id="8" name="TextBox 7"/>
          <p:cNvSpPr txBox="1"/>
          <p:nvPr/>
        </p:nvSpPr>
        <p:spPr>
          <a:xfrm>
            <a:off x="5643570" y="857232"/>
            <a:ext cx="3143272" cy="58477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خانه ساختمان: در آن، آنچه را می بینند در آرامش فکری کامل بسازند.</a:t>
            </a:r>
            <a:endParaRPr lang="en-US" sz="1600" b="1" dirty="0">
              <a:solidFill>
                <a:sysClr val="windowText" lastClr="000000"/>
              </a:solidFill>
              <a:latin typeface="Times New Roman" pitchFamily="18" charset="0"/>
              <a:cs typeface="Times New Roman" pitchFamily="18" charset="0"/>
            </a:endParaRPr>
          </a:p>
        </p:txBody>
      </p:sp>
      <p:sp>
        <p:nvSpPr>
          <p:cNvPr id="9" name="TextBox 8"/>
          <p:cNvSpPr txBox="1"/>
          <p:nvPr/>
        </p:nvSpPr>
        <p:spPr>
          <a:xfrm>
            <a:off x="5643570" y="1571612"/>
            <a:ext cx="3143272" cy="156966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1600" b="1" dirty="0" err="1" smtClean="0">
                <a:solidFill>
                  <a:sysClr val="windowText" lastClr="000000"/>
                </a:solidFill>
                <a:latin typeface="Times New Roman" pitchFamily="18" charset="0"/>
                <a:cs typeface="Times New Roman" pitchFamily="18" charset="0"/>
              </a:rPr>
              <a:t>Exley</a:t>
            </a:r>
            <a:r>
              <a:rPr lang="fa-IR" sz="1600" b="1" dirty="0" smtClean="0">
                <a:solidFill>
                  <a:sysClr val="windowText" lastClr="000000"/>
                </a:solidFill>
                <a:latin typeface="Times New Roman" pitchFamily="18" charset="0"/>
                <a:cs typeface="Times New Roman" pitchFamily="18" charset="0"/>
              </a:rPr>
              <a:t>: خانه ساختمان نه تنها به کودکان در استفاده از ابزارهای واقعی مثل میخ، اره، چکش و عینک ایمنی آزادی کامل را می دهد، بلکه محیط ایمنی نیز برای آن ها فراهم می آورد و مهارت های آن ها را در جهت انجام ایمن و بی خطر کارهای عملی تقویت می کند.</a:t>
            </a:r>
            <a:endParaRPr lang="en-US" sz="1600" b="1" dirty="0">
              <a:solidFill>
                <a:sysClr val="windowText" lastClr="000000"/>
              </a:solidFill>
              <a:latin typeface="Times New Roman" pitchFamily="18" charset="0"/>
              <a:cs typeface="Times New Roman" pitchFamily="18" charset="0"/>
            </a:endParaRPr>
          </a:p>
        </p:txBody>
      </p:sp>
      <p:sp>
        <p:nvSpPr>
          <p:cNvPr id="10" name="TextBox 9"/>
          <p:cNvSpPr txBox="1"/>
          <p:nvPr/>
        </p:nvSpPr>
        <p:spPr>
          <a:xfrm>
            <a:off x="5643570" y="3286124"/>
            <a:ext cx="3143272" cy="830997"/>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1600" b="1" dirty="0" smtClean="0">
                <a:solidFill>
                  <a:sysClr val="windowText" lastClr="000000"/>
                </a:solidFill>
                <a:latin typeface="Times New Roman" pitchFamily="18" charset="0"/>
                <a:cs typeface="Times New Roman" pitchFamily="18" charset="0"/>
              </a:rPr>
              <a:t>Lisa </a:t>
            </a:r>
            <a:r>
              <a:rPr lang="en-US" sz="1600" b="1" dirty="0" err="1" smtClean="0">
                <a:solidFill>
                  <a:sysClr val="windowText" lastClr="000000"/>
                </a:solidFill>
                <a:latin typeface="Times New Roman" pitchFamily="18" charset="0"/>
                <a:cs typeface="Times New Roman" pitchFamily="18" charset="0"/>
              </a:rPr>
              <a:t>Notter</a:t>
            </a:r>
            <a:r>
              <a:rPr lang="fa-IR" sz="1600" b="1" dirty="0" smtClean="0">
                <a:solidFill>
                  <a:sysClr val="windowText" lastClr="000000"/>
                </a:solidFill>
                <a:latin typeface="Times New Roman" pitchFamily="18" charset="0"/>
                <a:cs typeface="Times New Roman" pitchFamily="18" charset="0"/>
              </a:rPr>
              <a:t>:  بیشتر موزه ها ما را به خاطر کاربرد میخ های واقعی در فضای نمایشگاهی، دیوانه می پندارند.</a:t>
            </a:r>
            <a:endParaRPr lang="en-US" sz="1600" b="1" dirty="0">
              <a:solidFill>
                <a:sysClr val="windowText" lastClr="000000"/>
              </a:solidFill>
              <a:latin typeface="Times New Roman" pitchFamily="18" charset="0"/>
              <a:cs typeface="Times New Roman" pitchFamily="18" charset="0"/>
            </a:endParaRPr>
          </a:p>
        </p:txBody>
      </p:sp>
      <p:sp>
        <p:nvSpPr>
          <p:cNvPr id="11" name="TextBox 10"/>
          <p:cNvSpPr txBox="1"/>
          <p:nvPr/>
        </p:nvSpPr>
        <p:spPr>
          <a:xfrm>
            <a:off x="5643570" y="4286256"/>
            <a:ext cx="3143272" cy="2062103"/>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واقعیت این است که فرهنگ ایجاد شده به کمک طراحی فضا و مربیان آموزشی به تدریج حس مسئولیت پذیری را به کودکان منتقل می کند و آن ها احساس می کنند از امتیاز ویژه ای برخوردار شده اند، در نتیجه وقتی کودکان فرصت می یابند ابزارهای مورد استفاده بزرگترها را به کار گیرند، به مقررات نحوه کار در خانه ساختمان احترام می گذارند </a:t>
            </a:r>
            <a:endParaRPr lang="en-US" sz="1600" b="1" dirty="0">
              <a:solidFill>
                <a:sysClr val="windowText" lastClr="000000"/>
              </a:solidFill>
              <a:latin typeface="Times New Roman" pitchFamily="18" charset="0"/>
              <a:cs typeface="Times New Roman" pitchFamily="18" charset="0"/>
            </a:endParaRPr>
          </a:p>
        </p:txBody>
      </p:sp>
      <p:sp>
        <p:nvSpPr>
          <p:cNvPr id="12" name="TextBox 11"/>
          <p:cNvSpPr txBox="1"/>
          <p:nvPr/>
        </p:nvSpPr>
        <p:spPr>
          <a:xfrm>
            <a:off x="214282" y="4786322"/>
            <a:ext cx="5072098"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فضای داخلی ساختمان عمداً در حال ساخت رها شده است.</a:t>
            </a:r>
            <a:endParaRPr lang="en-US" sz="1600" b="1" dirty="0">
              <a:solidFill>
                <a:sysClr val="windowText" lastClr="000000"/>
              </a:solidFill>
              <a:latin typeface="Times New Roman" pitchFamily="18" charset="0"/>
              <a:cs typeface="Times New Roman" pitchFamily="18" charset="0"/>
            </a:endParaRPr>
          </a:p>
        </p:txBody>
      </p:sp>
      <p:cxnSp>
        <p:nvCxnSpPr>
          <p:cNvPr id="13" name="Straight Connector 12"/>
          <p:cNvCxnSpPr>
            <a:stCxn id="12" idx="2"/>
            <a:endCxn id="18" idx="0"/>
          </p:cNvCxnSpPr>
          <p:nvPr/>
        </p:nvCxnSpPr>
        <p:spPr>
          <a:xfrm rot="5400000">
            <a:off x="2633856" y="5241351"/>
            <a:ext cx="232950" cy="1588"/>
          </a:xfrm>
          <a:prstGeom prst="line">
            <a:avLst/>
          </a:prstGeom>
        </p:spPr>
        <p:style>
          <a:lnRef idx="2">
            <a:schemeClr val="accent2"/>
          </a:lnRef>
          <a:fillRef idx="0">
            <a:schemeClr val="accent2"/>
          </a:fillRef>
          <a:effectRef idx="1">
            <a:schemeClr val="accent2"/>
          </a:effectRef>
          <a:fontRef idx="minor">
            <a:schemeClr val="tx1"/>
          </a:fontRef>
        </p:style>
      </p:cxnSp>
      <p:sp>
        <p:nvSpPr>
          <p:cNvPr id="18" name="TextBox 17"/>
          <p:cNvSpPr txBox="1"/>
          <p:nvPr/>
        </p:nvSpPr>
        <p:spPr>
          <a:xfrm>
            <a:off x="214282" y="5357826"/>
            <a:ext cx="5072098"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به درک و شناخت کودکان از مصالح ساختمانی کمک کند.</a:t>
            </a:r>
            <a:endParaRPr lang="en-US" sz="1600" b="1" dirty="0">
              <a:solidFill>
                <a:sysClr val="windowText" lastClr="000000"/>
              </a:solidFill>
              <a:latin typeface="Times New Roman" pitchFamily="18" charset="0"/>
              <a:cs typeface="Times New Roman" pitchFamily="18" charset="0"/>
            </a:endParaRPr>
          </a:p>
        </p:txBody>
      </p:sp>
      <p:sp>
        <p:nvSpPr>
          <p:cNvPr id="20" name="TextBox 19"/>
          <p:cNvSpPr txBox="1"/>
          <p:nvPr/>
        </p:nvSpPr>
        <p:spPr>
          <a:xfrm>
            <a:off x="3357554" y="5857892"/>
            <a:ext cx="1928826" cy="58477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فضای نیمه کاره شبیه به اتاق زیر شیروانی</a:t>
            </a:r>
            <a:endParaRPr lang="en-US" sz="1600" b="1" dirty="0">
              <a:solidFill>
                <a:sysClr val="windowText" lastClr="000000"/>
              </a:solidFill>
              <a:latin typeface="Times New Roman" pitchFamily="18" charset="0"/>
              <a:cs typeface="Times New Roman" pitchFamily="18" charset="0"/>
            </a:endParaRPr>
          </a:p>
        </p:txBody>
      </p:sp>
      <p:sp>
        <p:nvSpPr>
          <p:cNvPr id="21" name="Right Brace 20"/>
          <p:cNvSpPr/>
          <p:nvPr/>
        </p:nvSpPr>
        <p:spPr>
          <a:xfrm>
            <a:off x="2928926" y="5929330"/>
            <a:ext cx="428628" cy="428628"/>
          </a:xfrm>
          <a:prstGeom prst="rightBrace">
            <a:avLst>
              <a:gd name="adj1" fmla="val 0"/>
              <a:gd name="adj2" fmla="val 47968"/>
            </a:avLst>
          </a:prstGeom>
        </p:spPr>
        <p:style>
          <a:lnRef idx="2">
            <a:schemeClr val="accent2"/>
          </a:lnRef>
          <a:fillRef idx="0">
            <a:schemeClr val="accent2"/>
          </a:fillRef>
          <a:effectRef idx="1">
            <a:schemeClr val="accent2"/>
          </a:effectRef>
          <a:fontRef idx="minor">
            <a:schemeClr val="tx1"/>
          </a:fontRef>
        </p:style>
        <p:txBody>
          <a:bodyPr rtlCol="1" anchor="ctr"/>
          <a:lstStyle/>
          <a:p>
            <a:pPr algn="ctr"/>
            <a:endParaRPr lang="fa-IR"/>
          </a:p>
        </p:txBody>
      </p:sp>
      <p:sp>
        <p:nvSpPr>
          <p:cNvPr id="22" name="TextBox 21"/>
          <p:cNvSpPr txBox="1"/>
          <p:nvPr/>
        </p:nvSpPr>
        <p:spPr>
          <a:xfrm>
            <a:off x="214282" y="5786454"/>
            <a:ext cx="2705120"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اتمام ساختن سقف توسط کودکان</a:t>
            </a:r>
            <a:endParaRPr lang="en-US" sz="1600" b="1" dirty="0">
              <a:solidFill>
                <a:sysClr val="windowText" lastClr="000000"/>
              </a:solidFill>
              <a:latin typeface="Times New Roman" pitchFamily="18" charset="0"/>
              <a:cs typeface="Times New Roman" pitchFamily="18" charset="0"/>
            </a:endParaRPr>
          </a:p>
        </p:txBody>
      </p:sp>
      <p:sp>
        <p:nvSpPr>
          <p:cNvPr id="24" name="TextBox 23"/>
          <p:cNvSpPr txBox="1"/>
          <p:nvPr/>
        </p:nvSpPr>
        <p:spPr>
          <a:xfrm>
            <a:off x="214282" y="6215082"/>
            <a:ext cx="2705120"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ایجاد نقطه دید متفاوت در کودکان </a:t>
            </a:r>
            <a:endParaRPr lang="en-US" sz="1600" b="1" dirty="0">
              <a:solidFill>
                <a:sysClr val="windowText" lastClr="000000"/>
              </a:solidFill>
              <a:latin typeface="Times New Roman" pitchFamily="18" charset="0"/>
              <a:cs typeface="Times New Roman" pitchFamily="18"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anim calcmode="lin" valueType="num">
                                      <p:cBhvr>
                                        <p:cTn id="2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1" presetClass="entr" presetSubtype="0" fill="hold" grpId="0" nodeType="clickEffect">
                                  <p:stCondLst>
                                    <p:cond delay="0"/>
                                  </p:stCondLst>
                                  <p:iterate type="lt">
                                    <p:tmPct val="10000"/>
                                  </p:iterate>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0"/>
                                        </p:tgtEl>
                                        <p:attrNameLst>
                                          <p:attrName>ppt_y</p:attrName>
                                        </p:attrNameLst>
                                      </p:cBhvr>
                                      <p:tavLst>
                                        <p:tav tm="0">
                                          <p:val>
                                            <p:strVal val="#ppt_y"/>
                                          </p:val>
                                        </p:tav>
                                        <p:tav tm="100000">
                                          <p:val>
                                            <p:strVal val="#ppt_y"/>
                                          </p:val>
                                        </p:tav>
                                      </p:tavLst>
                                    </p:anim>
                                    <p:anim calcmode="lin" valueType="num">
                                      <p:cBhvr>
                                        <p:cTn id="4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 to="" calcmode="lin" valueType="num">
                                      <p:cBhvr>
                                        <p:cTn id="51" dur="1" fill="hold"/>
                                        <p:tgtEl>
                                          <p:spTgt spid="11"/>
                                        </p:tgtEl>
                                        <p:attrNameLst>
                                          <p:attrName/>
                                        </p:attrNameLst>
                                      </p:cBhvr>
                                    </p:anim>
                                  </p:childTnLst>
                                </p:cTn>
                              </p:par>
                            </p:childTnLst>
                          </p:cTn>
                        </p:par>
                      </p:childTnLst>
                    </p:cTn>
                  </p:par>
                  <p:par>
                    <p:cTn id="52" fill="hold">
                      <p:stCondLst>
                        <p:cond delay="indefinite"/>
                      </p:stCondLst>
                      <p:childTnLst>
                        <p:par>
                          <p:cTn id="53" fill="hold">
                            <p:stCondLst>
                              <p:cond delay="0"/>
                            </p:stCondLst>
                            <p:childTnLst>
                              <p:par>
                                <p:cTn id="54" presetID="17" presetClass="entr" presetSubtype="1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strips(downLeft)">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strips(downLeft)">
                                      <p:cBhvr>
                                        <p:cTn id="67" dur="20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strips(downLeft)">
                                      <p:cBhvr>
                                        <p:cTn id="72" dur="20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strips(downLeft)">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18" presetClass="entr" presetSubtype="12"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strips(downLeft)">
                                      <p:cBhvr>
                                        <p:cTn id="82" dur="10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strips(downLeft)">
                                      <p:cBhvr>
                                        <p:cTn id="8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8" grpId="0" animBg="1"/>
      <p:bldP spid="20" grpId="0" animBg="1"/>
      <p:bldP spid="21" grpId="0" animBg="1"/>
      <p:bldP spid="22" grpId="0" animBg="1"/>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CM_14.jpg"/>
          <p:cNvPicPr>
            <a:picLocks noChangeAspect="1"/>
          </p:cNvPicPr>
          <p:nvPr/>
        </p:nvPicPr>
        <p:blipFill>
          <a:blip r:embed="rId2" cstate="print"/>
          <a:stretch>
            <a:fillRect/>
          </a:stretch>
        </p:blipFill>
        <p:spPr>
          <a:xfrm>
            <a:off x="3841406" y="214290"/>
            <a:ext cx="5096214" cy="428628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 name="Picture 4" descr="DCM_17.jpg"/>
          <p:cNvPicPr>
            <a:picLocks noChangeAspect="1"/>
          </p:cNvPicPr>
          <p:nvPr/>
        </p:nvPicPr>
        <p:blipFill>
          <a:blip r:embed="rId3" cstate="print"/>
          <a:stretch>
            <a:fillRect/>
          </a:stretch>
        </p:blipFill>
        <p:spPr>
          <a:xfrm>
            <a:off x="285720" y="214290"/>
            <a:ext cx="3357586" cy="428628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6" name="TextBox 5"/>
          <p:cNvSpPr txBox="1"/>
          <p:nvPr/>
        </p:nvSpPr>
        <p:spPr>
          <a:xfrm>
            <a:off x="4214810" y="4714884"/>
            <a:ext cx="4071966"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b="1" dirty="0" smtClean="0">
                <a:solidFill>
                  <a:sysClr val="windowText" lastClr="000000"/>
                </a:solidFill>
                <a:latin typeface="Times New Roman" pitchFamily="18" charset="0"/>
                <a:cs typeface="Times New Roman" pitchFamily="18" charset="0"/>
              </a:rPr>
              <a:t>LEARNING ROOM</a:t>
            </a:r>
            <a:endParaRPr lang="en-US" b="1" dirty="0">
              <a:solidFill>
                <a:sysClr val="windowText" lastClr="000000"/>
              </a:solidFill>
              <a:latin typeface="Times New Roman" pitchFamily="18" charset="0"/>
              <a:cs typeface="Times New Roman" pitchFamily="18" charset="0"/>
            </a:endParaRPr>
          </a:p>
        </p:txBody>
      </p:sp>
      <p:sp>
        <p:nvSpPr>
          <p:cNvPr id="7" name="TextBox 6"/>
          <p:cNvSpPr txBox="1"/>
          <p:nvPr/>
        </p:nvSpPr>
        <p:spPr>
          <a:xfrm>
            <a:off x="285720" y="4714884"/>
            <a:ext cx="3357586"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b="1" dirty="0" smtClean="0">
                <a:solidFill>
                  <a:sysClr val="windowText" lastClr="000000"/>
                </a:solidFill>
                <a:latin typeface="Times New Roman" pitchFamily="18" charset="0"/>
                <a:cs typeface="Times New Roman" pitchFamily="18" charset="0"/>
              </a:rPr>
              <a:t>MULTIINTENTION ROOM</a:t>
            </a:r>
            <a:endParaRPr lang="en-US" b="1" dirty="0">
              <a:solidFill>
                <a:sysClr val="windowText" lastClr="000000"/>
              </a:solidFill>
              <a:latin typeface="Times New Roman" pitchFamily="18" charset="0"/>
              <a:cs typeface="Times New Roman" pitchFamily="18" charset="0"/>
            </a:endParaRPr>
          </a:p>
        </p:txBody>
      </p:sp>
      <p:sp>
        <p:nvSpPr>
          <p:cNvPr id="8" name="TextBox 7"/>
          <p:cNvSpPr txBox="1"/>
          <p:nvPr/>
        </p:nvSpPr>
        <p:spPr>
          <a:xfrm>
            <a:off x="4214810" y="5357826"/>
            <a:ext cx="4071966" cy="92333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یک طرح و تجربه آموزشی بزرگ، برآیند نظرات متعدد طراح، کارفرما، برنامه ریزان، مربیان و کودکان</a:t>
            </a:r>
            <a:endParaRPr lang="en-US" b="1" dirty="0">
              <a:solidFill>
                <a:sysClr val="windowText" lastClr="000000"/>
              </a:solidFill>
              <a:latin typeface="Times New Roman" pitchFamily="18" charset="0"/>
              <a:cs typeface="Times New Roman" pitchFamily="18" charset="0"/>
            </a:endParaRPr>
          </a:p>
        </p:txBody>
      </p:sp>
      <p:sp>
        <p:nvSpPr>
          <p:cNvPr id="9" name="TextBox 8"/>
          <p:cNvSpPr txBox="1"/>
          <p:nvPr/>
        </p:nvSpPr>
        <p:spPr>
          <a:xfrm>
            <a:off x="214282" y="5357826"/>
            <a:ext cx="3429024" cy="646331"/>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b="1" dirty="0" smtClean="0">
                <a:solidFill>
                  <a:sysClr val="windowText" lastClr="000000"/>
                </a:solidFill>
                <a:latin typeface="Times New Roman" pitchFamily="18" charset="0"/>
                <a:cs typeface="Times New Roman" pitchFamily="18" charset="0"/>
              </a:rPr>
              <a:t>یک محل مناسب برای گردهمایی در مناسبت های مختلف و نیز محلی برای اجاره دادن</a:t>
            </a:r>
            <a:endParaRPr lang="en-US" b="1" dirty="0">
              <a:solidFill>
                <a:sysClr val="windowText" lastClr="000000"/>
              </a:solidFill>
              <a:latin typeface="Times New Roman" pitchFamily="18" charset="0"/>
              <a:cs typeface="Times New Roman" pitchFamily="18"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ppt_x</p:attrName>
                                        </p:attrNameLst>
                                      </p:cBhvr>
                                      <p:tavLst>
                                        <p:tav tm="0">
                                          <p:val>
                                            <p:strVal val="#ppt_x-.2"/>
                                          </p:val>
                                        </p:tav>
                                        <p:tav tm="100000">
                                          <p:val>
                                            <p:strVal val="#ppt_x"/>
                                          </p:val>
                                        </p:tav>
                                      </p:tavLst>
                                    </p:anim>
                                    <p:anim calcmode="lin" valueType="num">
                                      <p:cBhvr>
                                        <p:cTn id="32"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3" dur="10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ppt_x</p:attrName>
                                        </p:attrNameLst>
                                      </p:cBhvr>
                                      <p:tavLst>
                                        <p:tav tm="0">
                                          <p:val>
                                            <p:strVal val="#ppt_x-.2"/>
                                          </p:val>
                                        </p:tav>
                                        <p:tav tm="100000">
                                          <p:val>
                                            <p:strVal val="#ppt_x"/>
                                          </p:val>
                                        </p:tav>
                                      </p:tavLst>
                                    </p:anim>
                                    <p:anim calcmode="lin" valueType="num">
                                      <p:cBhvr>
                                        <p:cTn id="39"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503tw4name.jpg"/>
          <p:cNvPicPr>
            <a:picLocks noChangeAspect="1"/>
          </p:cNvPicPr>
          <p:nvPr/>
        </p:nvPicPr>
        <p:blipFill>
          <a:blip r:embed="rId2" cstate="print"/>
          <a:stretch>
            <a:fillRect/>
          </a:stretch>
        </p:blipFill>
        <p:spPr>
          <a:xfrm>
            <a:off x="0" y="0"/>
            <a:ext cx="9144000" cy="6858000"/>
          </a:xfrm>
          <a:prstGeom prst="rect">
            <a:avLst/>
          </a:prstGeom>
        </p:spPr>
      </p:pic>
      <p:pic>
        <p:nvPicPr>
          <p:cNvPr id="5" name="Picture 4" descr="0503tw4wide.jpg"/>
          <p:cNvPicPr>
            <a:picLocks noChangeAspect="1"/>
          </p:cNvPicPr>
          <p:nvPr/>
        </p:nvPicPr>
        <p:blipFill>
          <a:blip r:embed="rId3" cstate="print"/>
          <a:stretch>
            <a:fillRect/>
          </a:stretch>
        </p:blipFill>
        <p:spPr>
          <a:xfrm>
            <a:off x="1000100" y="2714620"/>
            <a:ext cx="6858048" cy="1701168"/>
          </a:xfrm>
          <a:prstGeom prst="rect">
            <a:avLst/>
          </a:prstGeom>
          <a:effectLst>
            <a:softEdge rad="317500"/>
          </a:effectLst>
        </p:spPr>
      </p:pic>
      <p:sp>
        <p:nvSpPr>
          <p:cNvPr id="7" name="Rectangle 6"/>
          <p:cNvSpPr/>
          <p:nvPr/>
        </p:nvSpPr>
        <p:spPr>
          <a:xfrm>
            <a:off x="1357290" y="214290"/>
            <a:ext cx="6286544" cy="1477328"/>
          </a:xfrm>
          <a:prstGeom prst="rect">
            <a:avLst/>
          </a:prstGeom>
          <a:noFill/>
          <a:ln>
            <a:noFill/>
          </a:ln>
        </p:spPr>
        <p:txBody>
          <a:bodyPr wrap="square">
            <a:spAutoFit/>
          </a:bodyPr>
          <a:lstStyle/>
          <a:p>
            <a:pPr algn="ctr"/>
            <a:r>
              <a:rPr lang="fa-IR" b="1" dirty="0" smtClean="0">
                <a:solidFill>
                  <a:schemeClr val="tx1">
                    <a:lumMod val="95000"/>
                    <a:lumOff val="5000"/>
                  </a:schemeClr>
                </a:solidFill>
              </a:rPr>
              <a:t>در حال حاضر بازدید کنندگان موزه به بیش از 300000 نفر رسیده و تقریباً بیش از دو برابر افزایش یافته است .</a:t>
            </a:r>
          </a:p>
          <a:p>
            <a:pPr algn="ctr"/>
            <a:r>
              <a:rPr lang="fa-IR" b="1" dirty="0" smtClean="0">
                <a:solidFill>
                  <a:schemeClr val="tx1">
                    <a:lumMod val="95000"/>
                    <a:lumOff val="5000"/>
                  </a:schemeClr>
                </a:solidFill>
              </a:rPr>
              <a:t>در آینده ی نزدیک در فاز دو پروژه نیز 20000 فوت مربع فضا به همراه یک ورودی جدید، در قرمز بزرگ، فضاهای نمایشگاهی تکمیلی، یک باغ نمایشگاهی واقعی در پشت بام و امکانات پارکینگ ، به مجموعه اضافه خواهد شد.</a:t>
            </a:r>
            <a:endParaRPr lang="en-US" b="1" dirty="0">
              <a:solidFill>
                <a:schemeClr val="tx1">
                  <a:lumMod val="95000"/>
                  <a:lumOff val="5000"/>
                </a:schemeClr>
              </a:solidFill>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visit_image 02.jpg"/>
          <p:cNvPicPr>
            <a:picLocks noChangeAspect="1"/>
          </p:cNvPicPr>
          <p:nvPr/>
        </p:nvPicPr>
        <p:blipFill>
          <a:blip r:embed="rId2" cstate="print"/>
          <a:stretch>
            <a:fillRect/>
          </a:stretch>
        </p:blipFill>
        <p:spPr>
          <a:xfrm>
            <a:off x="5357818" y="4694915"/>
            <a:ext cx="2714612" cy="2877489"/>
          </a:xfrm>
          <a:prstGeom prst="rect">
            <a:avLst/>
          </a:prstGeom>
          <a:scene3d>
            <a:camera prst="isometricOffAxis2Top"/>
            <a:lightRig rig="threePt" dir="t"/>
          </a:scene3d>
        </p:spPr>
      </p:pic>
      <p:pic>
        <p:nvPicPr>
          <p:cNvPr id="9" name="Picture 8" descr="DCM_01.jpg"/>
          <p:cNvPicPr>
            <a:picLocks noChangeAspect="1"/>
          </p:cNvPicPr>
          <p:nvPr/>
        </p:nvPicPr>
        <p:blipFill>
          <a:blip r:embed="rId3" cstate="print"/>
          <a:stretch>
            <a:fillRect/>
          </a:stretch>
        </p:blipFill>
        <p:spPr>
          <a:xfrm>
            <a:off x="0" y="2214554"/>
            <a:ext cx="5441711" cy="4298952"/>
          </a:xfrm>
          <a:prstGeom prst="rect">
            <a:avLst/>
          </a:prstGeom>
          <a:effectLst>
            <a:softEdge rad="635000"/>
          </a:effectLst>
        </p:spPr>
      </p:pic>
      <p:sp>
        <p:nvSpPr>
          <p:cNvPr id="10" name="Rectangle 9"/>
          <p:cNvSpPr/>
          <p:nvPr/>
        </p:nvSpPr>
        <p:spPr>
          <a:xfrm>
            <a:off x="2285984" y="500042"/>
            <a:ext cx="4517583" cy="830997"/>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fa-IR" sz="4800" b="1" cap="all" dirty="0" smtClean="0">
                <a:ln/>
                <a:solidFill>
                  <a:srgbClr val="AB571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با تشکر از توجه شما</a:t>
            </a:r>
            <a:endParaRPr lang="en-US" sz="4800" b="1" cap="all" spc="0" dirty="0">
              <a:ln/>
              <a:solidFill>
                <a:srgbClr val="AB571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0" fill="hold"/>
                                        <p:tgtEl>
                                          <p:spTgt spid="10"/>
                                        </p:tgtEl>
                                        <p:attrNameLst>
                                          <p:attrName>ppt_w</p:attrName>
                                        </p:attrNameLst>
                                      </p:cBhvr>
                                      <p:tavLst>
                                        <p:tav tm="0">
                                          <p:val>
                                            <p:fltVal val="0"/>
                                          </p:val>
                                        </p:tav>
                                        <p:tav tm="100000">
                                          <p:val>
                                            <p:strVal val="#ppt_w"/>
                                          </p:val>
                                        </p:tav>
                                      </p:tavLst>
                                    </p:anim>
                                    <p:anim calcmode="lin" valueType="num">
                                      <p:cBhvr>
                                        <p:cTn id="8" dur="2000" fill="hold"/>
                                        <p:tgtEl>
                                          <p:spTgt spid="10"/>
                                        </p:tgtEl>
                                        <p:attrNameLst>
                                          <p:attrName>ppt_h</p:attrName>
                                        </p:attrNameLst>
                                      </p:cBhvr>
                                      <p:tavLst>
                                        <p:tav tm="0">
                                          <p:val>
                                            <p:fltVal val="0"/>
                                          </p:val>
                                        </p:tav>
                                        <p:tav tm="100000">
                                          <p:val>
                                            <p:strVal val="#ppt_h"/>
                                          </p:val>
                                        </p:tav>
                                      </p:tavLst>
                                    </p:anim>
                                    <p:animEffect transition="in" filter="fade">
                                      <p:cBhvr>
                                        <p:cTn id="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CM_01.jpg"/>
          <p:cNvPicPr>
            <a:picLocks noChangeAspect="1"/>
          </p:cNvPicPr>
          <p:nvPr/>
        </p:nvPicPr>
        <p:blipFill>
          <a:blip r:embed="rId2" cstate="print">
            <a:lum/>
          </a:blip>
          <a:stretch>
            <a:fillRect/>
          </a:stretch>
        </p:blipFill>
        <p:spPr>
          <a:xfrm>
            <a:off x="0" y="0"/>
            <a:ext cx="9144000" cy="6857999"/>
          </a:xfrm>
          <a:prstGeom prst="rect">
            <a:avLst/>
          </a:prstGeom>
        </p:spPr>
      </p:pic>
      <p:sp>
        <p:nvSpPr>
          <p:cNvPr id="6" name="Rectangle 5"/>
          <p:cNvSpPr/>
          <p:nvPr/>
        </p:nvSpPr>
        <p:spPr>
          <a:xfrm>
            <a:off x="2000232" y="0"/>
            <a:ext cx="7143768" cy="1938992"/>
          </a:xfrm>
          <a:prstGeom prst="rect">
            <a:avLst/>
          </a:prstGeom>
          <a:noFill/>
          <a:effectLst>
            <a:outerShdw blurRad="50800" dist="38100" dir="13500000" algn="br" rotWithShape="0">
              <a:prstClr val="black">
                <a:alpha val="40000"/>
              </a:prstClr>
            </a:outerShdw>
          </a:effectLst>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6000" b="1" dirty="0" smtClean="0">
                <a:solidFill>
                  <a:srgbClr val="FF0000"/>
                </a:solidFill>
              </a:rPr>
              <a:t>D</a:t>
            </a:r>
            <a:r>
              <a:rPr lang="en-US" sz="6000" b="1" dirty="0" smtClean="0">
                <a:solidFill>
                  <a:srgbClr val="FFFF00"/>
                </a:solidFill>
              </a:rPr>
              <a:t>U</a:t>
            </a:r>
            <a:r>
              <a:rPr lang="en-US" sz="6000" b="1" dirty="0" smtClean="0">
                <a:solidFill>
                  <a:srgbClr val="92D050"/>
                </a:solidFill>
              </a:rPr>
              <a:t>P</a:t>
            </a:r>
            <a:r>
              <a:rPr lang="en-US" sz="6000" b="1" dirty="0" smtClean="0">
                <a:solidFill>
                  <a:srgbClr val="C00000"/>
                </a:solidFill>
              </a:rPr>
              <a:t>A</a:t>
            </a:r>
            <a:r>
              <a:rPr lang="en-US" sz="6000" b="1" dirty="0" smtClean="0">
                <a:solidFill>
                  <a:srgbClr val="0070C0"/>
                </a:solidFill>
              </a:rPr>
              <a:t>G</a:t>
            </a:r>
            <a:r>
              <a:rPr lang="en-US" sz="6000" b="1" dirty="0" smtClean="0">
                <a:solidFill>
                  <a:srgbClr val="FFC000"/>
                </a:solidFill>
              </a:rPr>
              <a:t>E</a:t>
            </a:r>
            <a:r>
              <a:rPr lang="en-US" sz="6000" b="1" dirty="0" smtClean="0"/>
              <a:t> </a:t>
            </a:r>
            <a:r>
              <a:rPr lang="en-US" sz="6000" b="1" dirty="0" smtClean="0">
                <a:solidFill>
                  <a:srgbClr val="FF0000"/>
                </a:solidFill>
              </a:rPr>
              <a:t>C</a:t>
            </a:r>
            <a:r>
              <a:rPr lang="en-US" sz="6000" b="1" dirty="0" smtClean="0">
                <a:solidFill>
                  <a:srgbClr val="0070C0"/>
                </a:solidFill>
              </a:rPr>
              <a:t>H</a:t>
            </a:r>
            <a:r>
              <a:rPr lang="en-US" sz="6000" b="1" dirty="0" smtClean="0">
                <a:solidFill>
                  <a:srgbClr val="FFFF00"/>
                </a:solidFill>
              </a:rPr>
              <a:t>I</a:t>
            </a:r>
            <a:r>
              <a:rPr lang="en-US" sz="6000" b="1" dirty="0" smtClean="0">
                <a:solidFill>
                  <a:srgbClr val="F51B88"/>
                </a:solidFill>
              </a:rPr>
              <a:t>L</a:t>
            </a:r>
            <a:r>
              <a:rPr lang="en-US" sz="6000" b="1" dirty="0" smtClean="0">
                <a:solidFill>
                  <a:srgbClr val="FFC000"/>
                </a:solidFill>
              </a:rPr>
              <a:t>D</a:t>
            </a:r>
            <a:r>
              <a:rPr lang="en-US" sz="6000" b="1" dirty="0" smtClean="0">
                <a:solidFill>
                  <a:srgbClr val="0070C0"/>
                </a:solidFill>
              </a:rPr>
              <a:t>R</a:t>
            </a:r>
            <a:r>
              <a:rPr lang="en-US" sz="6000" b="1" dirty="0" smtClean="0">
                <a:solidFill>
                  <a:srgbClr val="00B050"/>
                </a:solidFill>
              </a:rPr>
              <a:t>E</a:t>
            </a:r>
            <a:r>
              <a:rPr lang="en-US" sz="6000" b="1" dirty="0" smtClean="0">
                <a:solidFill>
                  <a:srgbClr val="FFC000"/>
                </a:solidFill>
              </a:rPr>
              <a:t>N</a:t>
            </a:r>
            <a:r>
              <a:rPr lang="en-US" sz="6000" b="1" dirty="0" smtClean="0">
                <a:solidFill>
                  <a:srgbClr val="0070C0"/>
                </a:solidFill>
              </a:rPr>
              <a:t>’</a:t>
            </a:r>
            <a:r>
              <a:rPr lang="en-US" sz="6000" b="1" dirty="0" smtClean="0">
                <a:solidFill>
                  <a:srgbClr val="C00000"/>
                </a:solidFill>
              </a:rPr>
              <a:t>S</a:t>
            </a:r>
          </a:p>
          <a:p>
            <a:pPr algn="ctr"/>
            <a:r>
              <a:rPr lang="en-US" sz="6000" b="1" dirty="0" smtClean="0">
                <a:solidFill>
                  <a:srgbClr val="FFC000"/>
                </a:solidFill>
              </a:rPr>
              <a:t>M</a:t>
            </a:r>
            <a:r>
              <a:rPr lang="en-US" sz="6000" b="1" dirty="0" smtClean="0">
                <a:solidFill>
                  <a:srgbClr val="92D050"/>
                </a:solidFill>
              </a:rPr>
              <a:t>U</a:t>
            </a:r>
            <a:r>
              <a:rPr lang="en-US" sz="6000" b="1" dirty="0" smtClean="0">
                <a:solidFill>
                  <a:srgbClr val="FFC000"/>
                </a:solidFill>
              </a:rPr>
              <a:t>S</a:t>
            </a:r>
            <a:r>
              <a:rPr lang="en-US" sz="6000" b="1" dirty="0" smtClean="0">
                <a:solidFill>
                  <a:srgbClr val="C00000"/>
                </a:solidFill>
              </a:rPr>
              <a:t>E</a:t>
            </a:r>
            <a:r>
              <a:rPr lang="en-US" sz="6000" b="1" dirty="0" smtClean="0">
                <a:solidFill>
                  <a:srgbClr val="F5599C"/>
                </a:solidFill>
              </a:rPr>
              <a:t>U</a:t>
            </a:r>
            <a:r>
              <a:rPr lang="en-US" sz="6000" b="1" dirty="0" smtClean="0">
                <a:solidFill>
                  <a:srgbClr val="FFFF00"/>
                </a:solidFill>
              </a:rPr>
              <a:t>M</a:t>
            </a:r>
            <a:endParaRPr lang="fa-IR" sz="6000" b="1" dirty="0">
              <a:solidFill>
                <a:srgbClr val="FFFF00"/>
              </a:solidFill>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0" y="381000"/>
            <a:ext cx="2895600" cy="38100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defRPr/>
            </a:pPr>
            <a:r>
              <a:rPr lang="en-US" b="1" dirty="0" err="1">
                <a:solidFill>
                  <a:sysClr val="windowText" lastClr="000000"/>
                </a:solidFill>
              </a:rPr>
              <a:t>DuPage</a:t>
            </a:r>
            <a:r>
              <a:rPr lang="en-US" b="1" dirty="0">
                <a:solidFill>
                  <a:sysClr val="windowText" lastClr="000000"/>
                </a:solidFill>
              </a:rPr>
              <a:t> Children’s Museum</a:t>
            </a:r>
          </a:p>
        </p:txBody>
      </p:sp>
      <p:cxnSp>
        <p:nvCxnSpPr>
          <p:cNvPr id="8" name="Straight Connector 7"/>
          <p:cNvCxnSpPr/>
          <p:nvPr/>
        </p:nvCxnSpPr>
        <p:spPr>
          <a:xfrm rot="5400000">
            <a:off x="4268788" y="990600"/>
            <a:ext cx="455612" cy="1588"/>
          </a:xfrm>
          <a:prstGeom prst="line">
            <a:avLst/>
          </a:prstGeom>
        </p:spPr>
        <p:style>
          <a:lnRef idx="1">
            <a:schemeClr val="accent2"/>
          </a:lnRef>
          <a:fillRef idx="0">
            <a:schemeClr val="accent2"/>
          </a:fillRef>
          <a:effectRef idx="0">
            <a:schemeClr val="accent2"/>
          </a:effectRef>
          <a:fontRef idx="minor">
            <a:schemeClr val="tx1"/>
          </a:fontRef>
        </p:style>
      </p:cxnSp>
      <p:sp>
        <p:nvSpPr>
          <p:cNvPr id="9" name="TextBox 8"/>
          <p:cNvSpPr txBox="1"/>
          <p:nvPr/>
        </p:nvSpPr>
        <p:spPr>
          <a:xfrm>
            <a:off x="3962400" y="1219200"/>
            <a:ext cx="1066800" cy="38100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en-US" b="1" dirty="0">
                <a:solidFill>
                  <a:sysClr val="windowText" lastClr="000000"/>
                </a:solidFill>
                <a:latin typeface="Times New Roman" pitchFamily="18" charset="0"/>
                <a:cs typeface="Times New Roman" pitchFamily="18" charset="0"/>
              </a:rPr>
              <a:t>1987</a:t>
            </a:r>
          </a:p>
        </p:txBody>
      </p:sp>
      <p:sp>
        <p:nvSpPr>
          <p:cNvPr id="10" name="TextBox 9"/>
          <p:cNvSpPr txBox="1"/>
          <p:nvPr/>
        </p:nvSpPr>
        <p:spPr>
          <a:xfrm>
            <a:off x="3276600" y="2057400"/>
            <a:ext cx="2438400"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fa-IR" b="1" dirty="0">
                <a:solidFill>
                  <a:sysClr val="windowText" lastClr="000000"/>
                </a:solidFill>
                <a:latin typeface="Times New Roman" pitchFamily="18" charset="0"/>
                <a:cs typeface="Times New Roman" pitchFamily="18" charset="0"/>
              </a:rPr>
              <a:t>آموزش خانواده ها و کودکان</a:t>
            </a:r>
            <a:endParaRPr lang="en-US" b="1" dirty="0">
              <a:solidFill>
                <a:sysClr val="windowText" lastClr="000000"/>
              </a:solidFill>
              <a:latin typeface="Times New Roman" pitchFamily="18" charset="0"/>
              <a:cs typeface="Times New Roman" pitchFamily="18" charset="0"/>
            </a:endParaRPr>
          </a:p>
        </p:txBody>
      </p:sp>
      <p:cxnSp>
        <p:nvCxnSpPr>
          <p:cNvPr id="11" name="Straight Connector 10"/>
          <p:cNvCxnSpPr/>
          <p:nvPr/>
        </p:nvCxnSpPr>
        <p:spPr>
          <a:xfrm rot="5400000">
            <a:off x="4267201" y="1827212"/>
            <a:ext cx="457200" cy="3175"/>
          </a:xfrm>
          <a:prstGeom prst="line">
            <a:avLst/>
          </a:prstGeom>
        </p:spPr>
        <p:style>
          <a:lnRef idx="1">
            <a:schemeClr val="accent2"/>
          </a:lnRef>
          <a:fillRef idx="0">
            <a:schemeClr val="accent2"/>
          </a:fillRef>
          <a:effectRef idx="0">
            <a:schemeClr val="accent2"/>
          </a:effectRef>
          <a:fontRef idx="minor">
            <a:schemeClr val="tx1"/>
          </a:fontRef>
        </p:style>
      </p:cxnSp>
      <p:cxnSp>
        <p:nvCxnSpPr>
          <p:cNvPr id="18" name="Elbow Connector 17"/>
          <p:cNvCxnSpPr/>
          <p:nvPr/>
        </p:nvCxnSpPr>
        <p:spPr>
          <a:xfrm rot="16200000" flipH="1">
            <a:off x="5943600" y="609600"/>
            <a:ext cx="609600" cy="609600"/>
          </a:xfrm>
          <a:prstGeom prst="bentConnector3">
            <a:avLst>
              <a:gd name="adj1" fmla="val -2500"/>
            </a:avLst>
          </a:prstGeom>
        </p:spPr>
        <p:style>
          <a:lnRef idx="1">
            <a:schemeClr val="accent2"/>
          </a:lnRef>
          <a:fillRef idx="0">
            <a:schemeClr val="accent2"/>
          </a:fillRef>
          <a:effectRef idx="0">
            <a:schemeClr val="accent2"/>
          </a:effectRef>
          <a:fontRef idx="minor">
            <a:schemeClr val="tx1"/>
          </a:fontRef>
        </p:style>
      </p:cxnSp>
      <p:sp>
        <p:nvSpPr>
          <p:cNvPr id="24" name="TextBox 23"/>
          <p:cNvSpPr txBox="1"/>
          <p:nvPr/>
        </p:nvSpPr>
        <p:spPr>
          <a:xfrm>
            <a:off x="5638800" y="1219200"/>
            <a:ext cx="1905000" cy="38100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fa-IR" b="1" dirty="0" smtClean="0">
                <a:solidFill>
                  <a:sysClr val="windowText" lastClr="000000"/>
                </a:solidFill>
                <a:latin typeface="Times New Roman" pitchFamily="18" charset="0"/>
                <a:cs typeface="Times New Roman" pitchFamily="18" charset="0"/>
              </a:rPr>
              <a:t>صنایع چوب </a:t>
            </a:r>
            <a:r>
              <a:rPr lang="en-US" b="1" dirty="0" smtClean="0">
                <a:solidFill>
                  <a:sysClr val="windowText" lastClr="000000"/>
                </a:solidFill>
                <a:latin typeface="Times New Roman" pitchFamily="18" charset="0"/>
                <a:cs typeface="Times New Roman" pitchFamily="18" charset="0"/>
              </a:rPr>
              <a:t>Moser</a:t>
            </a:r>
            <a:endParaRPr lang="en-US" b="1" dirty="0">
              <a:solidFill>
                <a:sysClr val="windowText" lastClr="000000"/>
              </a:solidFill>
              <a:latin typeface="Times New Roman" pitchFamily="18" charset="0"/>
              <a:cs typeface="Times New Roman" pitchFamily="18" charset="0"/>
            </a:endParaRPr>
          </a:p>
        </p:txBody>
      </p:sp>
      <p:cxnSp>
        <p:nvCxnSpPr>
          <p:cNvPr id="28" name="Straight Connector 27"/>
          <p:cNvCxnSpPr/>
          <p:nvPr/>
        </p:nvCxnSpPr>
        <p:spPr>
          <a:xfrm rot="10800000">
            <a:off x="7543800" y="1447800"/>
            <a:ext cx="1524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31" name="TextBox 30"/>
          <p:cNvSpPr txBox="1"/>
          <p:nvPr/>
        </p:nvSpPr>
        <p:spPr>
          <a:xfrm>
            <a:off x="7696200" y="1219200"/>
            <a:ext cx="1219200"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en-US" b="1" dirty="0">
                <a:solidFill>
                  <a:sysClr val="windowText" lastClr="000000"/>
                </a:solidFill>
                <a:latin typeface="Times New Roman" pitchFamily="18" charset="0"/>
                <a:cs typeface="Times New Roman" pitchFamily="18" charset="0"/>
              </a:rPr>
              <a:t>Naperville</a:t>
            </a:r>
          </a:p>
        </p:txBody>
      </p:sp>
      <p:sp>
        <p:nvSpPr>
          <p:cNvPr id="32" name="TextBox 31"/>
          <p:cNvSpPr txBox="1"/>
          <p:nvPr/>
        </p:nvSpPr>
        <p:spPr>
          <a:xfrm>
            <a:off x="6019800" y="2057400"/>
            <a:ext cx="1066800" cy="38100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fa-IR" b="1" dirty="0">
                <a:solidFill>
                  <a:sysClr val="windowText" lastClr="000000"/>
                </a:solidFill>
                <a:latin typeface="Times New Roman" pitchFamily="18" charset="0"/>
                <a:cs typeface="Times New Roman" pitchFamily="18" charset="0"/>
              </a:rPr>
              <a:t>44000</a:t>
            </a:r>
            <a:endParaRPr lang="en-US" b="1" dirty="0">
              <a:solidFill>
                <a:sysClr val="windowText" lastClr="000000"/>
              </a:solidFill>
              <a:latin typeface="Times New Roman" pitchFamily="18" charset="0"/>
              <a:cs typeface="Times New Roman" pitchFamily="18" charset="0"/>
            </a:endParaRPr>
          </a:p>
        </p:txBody>
      </p:sp>
      <p:cxnSp>
        <p:nvCxnSpPr>
          <p:cNvPr id="33" name="Straight Connector 32"/>
          <p:cNvCxnSpPr>
            <a:endCxn id="32" idx="0"/>
          </p:cNvCxnSpPr>
          <p:nvPr/>
        </p:nvCxnSpPr>
        <p:spPr>
          <a:xfrm rot="5400000">
            <a:off x="6325394" y="1828006"/>
            <a:ext cx="4572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36" name="TextBox 35"/>
          <p:cNvSpPr txBox="1"/>
          <p:nvPr/>
        </p:nvSpPr>
        <p:spPr>
          <a:xfrm>
            <a:off x="7962872" y="3790952"/>
            <a:ext cx="914400" cy="38100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en-US" b="1" dirty="0">
                <a:solidFill>
                  <a:sysClr val="windowText" lastClr="000000"/>
                </a:solidFill>
                <a:latin typeface="Times New Roman" pitchFamily="18" charset="0"/>
                <a:cs typeface="Times New Roman" pitchFamily="18" charset="0"/>
              </a:rPr>
              <a:t>Broad</a:t>
            </a:r>
          </a:p>
        </p:txBody>
      </p:sp>
      <p:cxnSp>
        <p:nvCxnSpPr>
          <p:cNvPr id="37" name="Straight Connector 36"/>
          <p:cNvCxnSpPr/>
          <p:nvPr/>
        </p:nvCxnSpPr>
        <p:spPr>
          <a:xfrm rot="10800000">
            <a:off x="7658072" y="4019552"/>
            <a:ext cx="3048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43" name="TextBox 42"/>
          <p:cNvSpPr txBox="1"/>
          <p:nvPr/>
        </p:nvSpPr>
        <p:spPr>
          <a:xfrm>
            <a:off x="571472" y="3714752"/>
            <a:ext cx="7086600" cy="58477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fa-IR" sz="1600" b="1" dirty="0">
                <a:solidFill>
                  <a:sysClr val="windowText" lastClr="000000"/>
                </a:solidFill>
                <a:latin typeface="Times New Roman" pitchFamily="18" charset="0"/>
                <a:cs typeface="Times New Roman" pitchFamily="18" charset="0"/>
              </a:rPr>
              <a:t>ما از احیاء و قابل استفاده ساختن فضا به وسیله کودکان استقبال می کنیم و به همین جهت به ایده بازیابی و احیاء یک ساختمان موجود و تبدیل آن به موزه ای برای کودکان علاقمند بودیم.</a:t>
            </a:r>
            <a:endParaRPr lang="en-US" sz="1600" b="1" dirty="0">
              <a:solidFill>
                <a:sysClr val="windowText" lastClr="000000"/>
              </a:solidFill>
              <a:latin typeface="Times New Roman" pitchFamily="18" charset="0"/>
              <a:cs typeface="Times New Roman" pitchFamily="18" charset="0"/>
            </a:endParaRPr>
          </a:p>
        </p:txBody>
      </p:sp>
      <p:cxnSp>
        <p:nvCxnSpPr>
          <p:cNvPr id="44" name="Elbow Connector 43"/>
          <p:cNvCxnSpPr>
            <a:stCxn id="4" idx="1"/>
          </p:cNvCxnSpPr>
          <p:nvPr/>
        </p:nvCxnSpPr>
        <p:spPr>
          <a:xfrm rot="10800000" flipV="1">
            <a:off x="2438400" y="571500"/>
            <a:ext cx="609600" cy="647700"/>
          </a:xfrm>
          <a:prstGeom prst="bentConnector2">
            <a:avLst/>
          </a:prstGeom>
        </p:spPr>
        <p:style>
          <a:lnRef idx="1">
            <a:schemeClr val="accent2"/>
          </a:lnRef>
          <a:fillRef idx="0">
            <a:schemeClr val="accent2"/>
          </a:fillRef>
          <a:effectRef idx="0">
            <a:schemeClr val="accent2"/>
          </a:effectRef>
          <a:fontRef idx="minor">
            <a:schemeClr val="tx1"/>
          </a:fontRef>
        </p:style>
      </p:cxnSp>
      <p:sp>
        <p:nvSpPr>
          <p:cNvPr id="49" name="TextBox 48"/>
          <p:cNvSpPr txBox="1"/>
          <p:nvPr/>
        </p:nvSpPr>
        <p:spPr>
          <a:xfrm>
            <a:off x="1219200" y="1219200"/>
            <a:ext cx="1905000" cy="38100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en-US" b="1" dirty="0">
                <a:solidFill>
                  <a:sysClr val="windowText" lastClr="000000"/>
                </a:solidFill>
                <a:latin typeface="Times New Roman" pitchFamily="18" charset="0"/>
                <a:cs typeface="Times New Roman" pitchFamily="18" charset="0"/>
              </a:rPr>
              <a:t>Peter J. </a:t>
            </a:r>
            <a:r>
              <a:rPr lang="en-US" b="1" dirty="0" err="1">
                <a:solidFill>
                  <a:sysClr val="windowText" lastClr="000000"/>
                </a:solidFill>
                <a:latin typeface="Times New Roman" pitchFamily="18" charset="0"/>
                <a:cs typeface="Times New Roman" pitchFamily="18" charset="0"/>
              </a:rPr>
              <a:t>Exley</a:t>
            </a:r>
            <a:endParaRPr lang="en-US" b="1" dirty="0">
              <a:solidFill>
                <a:sysClr val="windowText" lastClr="000000"/>
              </a:solidFill>
              <a:latin typeface="Times New Roman" pitchFamily="18" charset="0"/>
              <a:cs typeface="Times New Roman" pitchFamily="18" charset="0"/>
            </a:endParaRPr>
          </a:p>
        </p:txBody>
      </p:sp>
      <p:cxnSp>
        <p:nvCxnSpPr>
          <p:cNvPr id="54" name="Straight Connector 53"/>
          <p:cNvCxnSpPr/>
          <p:nvPr/>
        </p:nvCxnSpPr>
        <p:spPr>
          <a:xfrm rot="5400000">
            <a:off x="2209007" y="1828006"/>
            <a:ext cx="457200" cy="1587"/>
          </a:xfrm>
          <a:prstGeom prst="line">
            <a:avLst/>
          </a:prstGeom>
        </p:spPr>
        <p:style>
          <a:lnRef idx="1">
            <a:schemeClr val="accent2"/>
          </a:lnRef>
          <a:fillRef idx="0">
            <a:schemeClr val="accent2"/>
          </a:fillRef>
          <a:effectRef idx="0">
            <a:schemeClr val="accent2"/>
          </a:effectRef>
          <a:fontRef idx="minor">
            <a:schemeClr val="tx1"/>
          </a:fontRef>
        </p:style>
      </p:cxnSp>
      <p:sp>
        <p:nvSpPr>
          <p:cNvPr id="55" name="TextBox 54"/>
          <p:cNvSpPr txBox="1"/>
          <p:nvPr/>
        </p:nvSpPr>
        <p:spPr>
          <a:xfrm>
            <a:off x="1143000" y="2057400"/>
            <a:ext cx="1981200"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en-US" b="1" dirty="0">
                <a:solidFill>
                  <a:sysClr val="windowText" lastClr="000000"/>
                </a:solidFill>
                <a:latin typeface="Times New Roman" pitchFamily="18" charset="0"/>
                <a:cs typeface="Times New Roman" pitchFamily="18" charset="0"/>
              </a:rPr>
              <a:t>Architecture </a:t>
            </a:r>
            <a:r>
              <a:rPr lang="en-US" b="1" dirty="0" err="1">
                <a:solidFill>
                  <a:sysClr val="windowText" lastClr="000000"/>
                </a:solidFill>
                <a:latin typeface="Times New Roman" pitchFamily="18" charset="0"/>
                <a:cs typeface="Times New Roman" pitchFamily="18" charset="0"/>
              </a:rPr>
              <a:t>isfun</a:t>
            </a:r>
            <a:endParaRPr lang="en-US" b="1" dirty="0">
              <a:solidFill>
                <a:sysClr val="windowText" lastClr="000000"/>
              </a:solidFill>
              <a:latin typeface="Times New Roman" pitchFamily="18" charset="0"/>
              <a:cs typeface="Times New Roman" pitchFamily="18" charset="0"/>
            </a:endParaRPr>
          </a:p>
        </p:txBody>
      </p:sp>
      <p:sp>
        <p:nvSpPr>
          <p:cNvPr id="56" name="TextBox 55"/>
          <p:cNvSpPr txBox="1"/>
          <p:nvPr/>
        </p:nvSpPr>
        <p:spPr>
          <a:xfrm>
            <a:off x="7962872" y="4552952"/>
            <a:ext cx="914400"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en-US" b="1" dirty="0">
                <a:solidFill>
                  <a:sysClr val="windowText" lastClr="000000"/>
                </a:solidFill>
                <a:latin typeface="Times New Roman" pitchFamily="18" charset="0"/>
                <a:cs typeface="Times New Roman" pitchFamily="18" charset="0"/>
              </a:rPr>
              <a:t>Peter</a:t>
            </a:r>
          </a:p>
        </p:txBody>
      </p:sp>
      <p:cxnSp>
        <p:nvCxnSpPr>
          <p:cNvPr id="57" name="Straight Connector 56"/>
          <p:cNvCxnSpPr/>
          <p:nvPr/>
        </p:nvCxnSpPr>
        <p:spPr>
          <a:xfrm rot="10800000">
            <a:off x="7658072" y="4781552"/>
            <a:ext cx="3048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58" name="TextBox 57"/>
          <p:cNvSpPr txBox="1"/>
          <p:nvPr/>
        </p:nvSpPr>
        <p:spPr>
          <a:xfrm>
            <a:off x="571472" y="4476752"/>
            <a:ext cx="7086600" cy="58477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fa-IR" sz="1600" b="1" dirty="0">
                <a:solidFill>
                  <a:sysClr val="windowText" lastClr="000000"/>
                </a:solidFill>
                <a:latin typeface="Times New Roman" pitchFamily="18" charset="0"/>
                <a:cs typeface="Times New Roman" pitchFamily="18" charset="0"/>
              </a:rPr>
              <a:t>ما می خواستیم هویتی برای این ساختمان خلق کنیم که آن را از یک ساختمان صنایع چوب به ساختمانی تبدیل کند که نقش مهمی در شهر ایفا نماید و کودکان و </a:t>
            </a:r>
            <a:r>
              <a:rPr lang="fa-IR" sz="1600" b="1" dirty="0" err="1">
                <a:solidFill>
                  <a:sysClr val="windowText" lastClr="000000"/>
                </a:solidFill>
                <a:latin typeface="Times New Roman" pitchFamily="18" charset="0"/>
                <a:cs typeface="Times New Roman" pitchFamily="18" charset="0"/>
              </a:rPr>
              <a:t>بزرگترهایشان</a:t>
            </a:r>
            <a:r>
              <a:rPr lang="fa-IR" sz="1600" b="1" dirty="0">
                <a:solidFill>
                  <a:sysClr val="windowText" lastClr="000000"/>
                </a:solidFill>
                <a:latin typeface="Times New Roman" pitchFamily="18" charset="0"/>
                <a:cs typeface="Times New Roman" pitchFamily="18" charset="0"/>
              </a:rPr>
              <a:t> آن را متعلق به خود بدانند.</a:t>
            </a:r>
            <a:endParaRPr lang="en-US" sz="1600" b="1" dirty="0">
              <a:solidFill>
                <a:sysClr val="windowText" lastClr="000000"/>
              </a:solidFill>
              <a:latin typeface="Times New Roman" pitchFamily="18" charset="0"/>
              <a:cs typeface="Times New Roman" pitchFamily="18" charset="0"/>
            </a:endParaRPr>
          </a:p>
        </p:txBody>
      </p:sp>
      <p:sp>
        <p:nvSpPr>
          <p:cNvPr id="64" name="TextBox 63"/>
          <p:cNvSpPr txBox="1"/>
          <p:nvPr/>
        </p:nvSpPr>
        <p:spPr>
          <a:xfrm>
            <a:off x="1214414" y="2047868"/>
            <a:ext cx="1866904" cy="38100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b="1" dirty="0">
                <a:solidFill>
                  <a:sysClr val="windowText" lastClr="000000"/>
                </a:solidFill>
                <a:latin typeface="Times New Roman" pitchFamily="18" charset="0"/>
                <a:cs typeface="Times New Roman" pitchFamily="18" charset="0"/>
              </a:rPr>
              <a:t>DCM </a:t>
            </a:r>
          </a:p>
        </p:txBody>
      </p:sp>
      <p:sp>
        <p:nvSpPr>
          <p:cNvPr id="40" name="TextBox 39"/>
          <p:cNvSpPr txBox="1"/>
          <p:nvPr/>
        </p:nvSpPr>
        <p:spPr>
          <a:xfrm>
            <a:off x="571472" y="2786058"/>
            <a:ext cx="8286808" cy="58477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این موسسه با جذب تعداد زیادی از خانواده ها، هم از نظر بزرگی و هم از نظر اهداف و مأموریت ها توسعه پیدا کرد و به خاطر نمایشگاه بدیع و بی سابقه خود و برنامه های پیشرفته اش مورد توجه زیادی قرار گرفت.</a:t>
            </a:r>
            <a:endParaRPr lang="en-US" sz="1600" b="1" dirty="0">
              <a:solidFill>
                <a:sysClr val="windowText" lastClr="000000"/>
              </a:solidFill>
              <a:latin typeface="Times New Roman" pitchFamily="18" charset="0"/>
              <a:cs typeface="Times New Roman" pitchFamily="18" charset="0"/>
            </a:endParaRPr>
          </a:p>
        </p:txBody>
      </p:sp>
      <p:pic>
        <p:nvPicPr>
          <p:cNvPr id="41" name="Picture 40" descr="MapImage.png"/>
          <p:cNvPicPr>
            <a:picLocks noChangeAspect="1"/>
          </p:cNvPicPr>
          <p:nvPr/>
        </p:nvPicPr>
        <p:blipFill>
          <a:blip r:embed="rId2" cstate="print"/>
          <a:stretch>
            <a:fillRect/>
          </a:stretch>
        </p:blipFill>
        <p:spPr>
          <a:xfrm>
            <a:off x="2500298" y="2714620"/>
            <a:ext cx="4000528" cy="3733826"/>
          </a:xfrm>
          <a:prstGeom prst="rect">
            <a:avLst/>
          </a:prstGeom>
          <a:ln>
            <a:solidFill>
              <a:schemeClr val="tx1">
                <a:lumMod val="95000"/>
                <a:lumOff val="5000"/>
              </a:schemeClr>
            </a:solidFill>
          </a:ln>
        </p:spPr>
      </p:pic>
      <p:sp>
        <p:nvSpPr>
          <p:cNvPr id="42" name="5-Point Star 41"/>
          <p:cNvSpPr/>
          <p:nvPr/>
        </p:nvSpPr>
        <p:spPr>
          <a:xfrm>
            <a:off x="4357686" y="4429132"/>
            <a:ext cx="285752" cy="285752"/>
          </a:xfrm>
          <a:prstGeom prst="star5">
            <a:avLst/>
          </a:prstGeom>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46" name="TextBox 45"/>
          <p:cNvSpPr txBox="1"/>
          <p:nvPr/>
        </p:nvSpPr>
        <p:spPr>
          <a:xfrm>
            <a:off x="3357554" y="5429264"/>
            <a:ext cx="1071570" cy="338554"/>
          </a:xfrm>
          <a:prstGeom prst="rect">
            <a:avLst/>
          </a:prstGeom>
          <a:solidFill>
            <a:srgbClr val="E0166D"/>
          </a:solidFill>
          <a:ln>
            <a:noFill/>
          </a:ln>
        </p:spPr>
        <p:txBody>
          <a:bodyPr wrap="square" rtlCol="1">
            <a:spAutoFit/>
          </a:bodyPr>
          <a:lstStyle/>
          <a:p>
            <a:pPr algn="ctr"/>
            <a:r>
              <a:rPr lang="en-US" sz="1600" dirty="0" smtClean="0">
                <a:solidFill>
                  <a:schemeClr val="tx1">
                    <a:lumMod val="95000"/>
                    <a:lumOff val="5000"/>
                  </a:schemeClr>
                </a:solidFill>
              </a:rPr>
              <a:t>Naperville</a:t>
            </a:r>
            <a:endParaRPr lang="fa-IR" sz="1600" dirty="0">
              <a:solidFill>
                <a:schemeClr val="tx1">
                  <a:lumMod val="95000"/>
                  <a:lumOff val="5000"/>
                </a:schemeClr>
              </a:solidFill>
            </a:endParaRPr>
          </a:p>
        </p:txBody>
      </p:sp>
      <p:sp>
        <p:nvSpPr>
          <p:cNvPr id="48" name="TextBox 47"/>
          <p:cNvSpPr txBox="1"/>
          <p:nvPr/>
        </p:nvSpPr>
        <p:spPr>
          <a:xfrm>
            <a:off x="1142976" y="2059536"/>
            <a:ext cx="2000264"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b="1" dirty="0" smtClean="0">
                <a:solidFill>
                  <a:sysClr val="windowText" lastClr="000000"/>
                </a:solidFill>
                <a:latin typeface="Times New Roman" pitchFamily="18" charset="0"/>
                <a:cs typeface="Times New Roman" pitchFamily="18" charset="0"/>
              </a:rPr>
              <a:t>NHDKM</a:t>
            </a:r>
            <a:endParaRPr lang="en-US" b="1" dirty="0">
              <a:solidFill>
                <a:sysClr val="windowText" lastClr="000000"/>
              </a:solidFill>
              <a:latin typeface="Times New Roman" pitchFamily="18" charset="0"/>
              <a:cs typeface="Times New Roman" pitchFamily="18" charset="0"/>
            </a:endParaRPr>
          </a:p>
        </p:txBody>
      </p:sp>
      <p:sp>
        <p:nvSpPr>
          <p:cNvPr id="50" name="TextBox 49"/>
          <p:cNvSpPr txBox="1"/>
          <p:nvPr/>
        </p:nvSpPr>
        <p:spPr>
          <a:xfrm>
            <a:off x="7929586" y="5357826"/>
            <a:ext cx="928694" cy="52322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1400" b="1" dirty="0" smtClean="0">
                <a:solidFill>
                  <a:sysClr val="windowText" lastClr="000000"/>
                </a:solidFill>
                <a:latin typeface="Times New Roman" pitchFamily="18" charset="0"/>
                <a:cs typeface="Times New Roman" pitchFamily="18" charset="0"/>
              </a:rPr>
              <a:t>NHDKM</a:t>
            </a:r>
          </a:p>
          <a:p>
            <a:pPr algn="ctr">
              <a:defRPr/>
            </a:pPr>
            <a:r>
              <a:rPr lang="en-US" sz="1400" b="1" dirty="0">
                <a:solidFill>
                  <a:sysClr val="windowText" lastClr="000000"/>
                </a:solidFill>
                <a:latin typeface="Times New Roman" pitchFamily="18" charset="0"/>
                <a:cs typeface="Times New Roman" pitchFamily="18" charset="0"/>
              </a:rPr>
              <a:t>&amp;</a:t>
            </a:r>
            <a:r>
              <a:rPr lang="en-US" sz="1400" b="1" dirty="0" smtClean="0">
                <a:solidFill>
                  <a:sysClr val="windowText" lastClr="000000"/>
                </a:solidFill>
                <a:latin typeface="Times New Roman" pitchFamily="18" charset="0"/>
                <a:cs typeface="Times New Roman" pitchFamily="18" charset="0"/>
              </a:rPr>
              <a:t>  </a:t>
            </a:r>
            <a:r>
              <a:rPr lang="en-US" sz="1400" b="1" dirty="0" err="1" smtClean="0">
                <a:solidFill>
                  <a:sysClr val="windowText" lastClr="000000"/>
                </a:solidFill>
                <a:latin typeface="Times New Roman" pitchFamily="18" charset="0"/>
                <a:cs typeface="Times New Roman" pitchFamily="18" charset="0"/>
              </a:rPr>
              <a:t>Exley</a:t>
            </a:r>
            <a:endParaRPr lang="en-US" sz="1400" b="1" dirty="0">
              <a:solidFill>
                <a:sysClr val="windowText" lastClr="000000"/>
              </a:solidFill>
              <a:latin typeface="Times New Roman" pitchFamily="18" charset="0"/>
              <a:cs typeface="Times New Roman" pitchFamily="18" charset="0"/>
            </a:endParaRPr>
          </a:p>
        </p:txBody>
      </p:sp>
      <p:sp>
        <p:nvSpPr>
          <p:cNvPr id="51" name="TextBox 50"/>
          <p:cNvSpPr txBox="1"/>
          <p:nvPr/>
        </p:nvSpPr>
        <p:spPr>
          <a:xfrm>
            <a:off x="1142976" y="2071678"/>
            <a:ext cx="2000264"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b="1" dirty="0" smtClean="0">
                <a:solidFill>
                  <a:sysClr val="windowText" lastClr="000000"/>
                </a:solidFill>
                <a:latin typeface="Times New Roman" pitchFamily="18" charset="0"/>
                <a:cs typeface="Times New Roman" pitchFamily="18" charset="0"/>
              </a:rPr>
              <a:t>Susan Broad</a:t>
            </a:r>
            <a:endParaRPr lang="en-US" b="1" dirty="0">
              <a:solidFill>
                <a:sysClr val="windowText" lastClr="000000"/>
              </a:solidFill>
              <a:latin typeface="Times New Roman" pitchFamily="18" charset="0"/>
              <a:cs typeface="Times New Roman" pitchFamily="18" charset="0"/>
            </a:endParaRPr>
          </a:p>
        </p:txBody>
      </p:sp>
      <p:sp>
        <p:nvSpPr>
          <p:cNvPr id="53" name="TextBox 52"/>
          <p:cNvSpPr txBox="1"/>
          <p:nvPr/>
        </p:nvSpPr>
        <p:spPr>
          <a:xfrm>
            <a:off x="7929586" y="6215082"/>
            <a:ext cx="928694" cy="52322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400" b="1" dirty="0" smtClean="0">
                <a:solidFill>
                  <a:sysClr val="windowText" lastClr="000000"/>
                </a:solidFill>
                <a:latin typeface="Times New Roman" pitchFamily="18" charset="0"/>
                <a:cs typeface="Times New Roman" pitchFamily="18" charset="0"/>
              </a:rPr>
              <a:t>مشاوران مطلق</a:t>
            </a:r>
            <a:endParaRPr lang="en-US" sz="1400" b="1" dirty="0">
              <a:solidFill>
                <a:sysClr val="windowText" lastClr="000000"/>
              </a:solidFill>
              <a:latin typeface="Times New Roman" pitchFamily="18" charset="0"/>
              <a:cs typeface="Times New Roman" pitchFamily="18" charset="0"/>
            </a:endParaRPr>
          </a:p>
        </p:txBody>
      </p:sp>
      <p:cxnSp>
        <p:nvCxnSpPr>
          <p:cNvPr id="61" name="Straight Connector 60"/>
          <p:cNvCxnSpPr/>
          <p:nvPr/>
        </p:nvCxnSpPr>
        <p:spPr>
          <a:xfrm rot="10800000">
            <a:off x="7643835" y="5641989"/>
            <a:ext cx="3048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62" name="TextBox 61"/>
          <p:cNvSpPr txBox="1"/>
          <p:nvPr/>
        </p:nvSpPr>
        <p:spPr>
          <a:xfrm>
            <a:off x="571472" y="5500702"/>
            <a:ext cx="7072362"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گفتگوی رو در رو با کودکان و والدینشان در زمینه شکل گیری طرح اولیه پروِِژه</a:t>
            </a:r>
            <a:endParaRPr lang="en-US" sz="1600" b="1" dirty="0">
              <a:solidFill>
                <a:sysClr val="windowText" lastClr="000000"/>
              </a:solidFill>
              <a:latin typeface="Times New Roman" pitchFamily="18" charset="0"/>
              <a:cs typeface="Times New Roman" pitchFamily="18" charset="0"/>
            </a:endParaRPr>
          </a:p>
        </p:txBody>
      </p:sp>
      <p:sp>
        <p:nvSpPr>
          <p:cNvPr id="63" name="TextBox 62"/>
          <p:cNvSpPr txBox="1"/>
          <p:nvPr/>
        </p:nvSpPr>
        <p:spPr>
          <a:xfrm>
            <a:off x="571472" y="5876528"/>
            <a:ext cx="7072362"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ملاقات هایی با کارمندان موزه و مشاوران هنری و آموزشی و علمی بیرون از موزه ترتیب داد.</a:t>
            </a:r>
            <a:endParaRPr lang="en-US" sz="1600" b="1" dirty="0">
              <a:solidFill>
                <a:sysClr val="windowText" lastClr="000000"/>
              </a:solidFill>
              <a:latin typeface="Times New Roman" pitchFamily="18" charset="0"/>
              <a:cs typeface="Times New Roman" pitchFamily="18" charset="0"/>
            </a:endParaRPr>
          </a:p>
        </p:txBody>
      </p:sp>
      <p:cxnSp>
        <p:nvCxnSpPr>
          <p:cNvPr id="65" name="Straight Connector 64"/>
          <p:cNvCxnSpPr/>
          <p:nvPr/>
        </p:nvCxnSpPr>
        <p:spPr>
          <a:xfrm rot="5400000">
            <a:off x="8179619" y="6036487"/>
            <a:ext cx="357190" cy="1588"/>
          </a:xfrm>
          <a:prstGeom prst="line">
            <a:avLst/>
          </a:prstGeom>
        </p:spPr>
        <p:style>
          <a:lnRef idx="1">
            <a:schemeClr val="accent2"/>
          </a:lnRef>
          <a:fillRef idx="0">
            <a:schemeClr val="accent2"/>
          </a:fillRef>
          <a:effectRef idx="0">
            <a:schemeClr val="accent2"/>
          </a:effectRef>
          <a:fontRef idx="minor">
            <a:schemeClr val="tx1"/>
          </a:fontRef>
        </p:style>
      </p:cxnSp>
      <p:sp>
        <p:nvSpPr>
          <p:cNvPr id="45" name="TextBox 44"/>
          <p:cNvSpPr txBox="1"/>
          <p:nvPr/>
        </p:nvSpPr>
        <p:spPr>
          <a:xfrm>
            <a:off x="1142976" y="2059536"/>
            <a:ext cx="2000264" cy="369332"/>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b="1" dirty="0" smtClean="0">
                <a:solidFill>
                  <a:sysClr val="windowText" lastClr="000000"/>
                </a:solidFill>
                <a:latin typeface="Times New Roman" pitchFamily="18" charset="0"/>
                <a:cs typeface="Times New Roman" pitchFamily="18" charset="0"/>
              </a:rPr>
              <a:t>Lisa </a:t>
            </a:r>
            <a:r>
              <a:rPr lang="en-US" b="1" dirty="0" err="1" smtClean="0">
                <a:solidFill>
                  <a:sysClr val="windowText" lastClr="000000"/>
                </a:solidFill>
                <a:latin typeface="Times New Roman" pitchFamily="18" charset="0"/>
                <a:cs typeface="Times New Roman" pitchFamily="18" charset="0"/>
              </a:rPr>
              <a:t>Notter</a:t>
            </a:r>
            <a:endParaRPr lang="en-US" b="1" dirty="0">
              <a:solidFill>
                <a:sysClr val="windowText" lastClr="000000"/>
              </a:solidFill>
              <a:latin typeface="Times New Roman" pitchFamily="18" charset="0"/>
              <a:cs typeface="Times New Roman" pitchFamily="18"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strips(down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edge">
                                      <p:cBhvr>
                                        <p:cTn id="32" dur="2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arn(inHorizontal)">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6"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barn(inHorizontal)">
                                      <p:cBhvr>
                                        <p:cTn id="47" dur="2000"/>
                                        <p:tgtEl>
                                          <p:spTgt spid="31"/>
                                        </p:tgtEl>
                                      </p:cBhvr>
                                    </p:animEffect>
                                  </p:childTnLst>
                                </p:cTn>
                              </p:par>
                              <p:par>
                                <p:cTn id="48" presetID="14" presetClass="entr" presetSubtype="10"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randombar(horizontal)">
                                      <p:cBhvr>
                                        <p:cTn id="50" dur="2000"/>
                                        <p:tgtEl>
                                          <p:spTgt spid="41"/>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randombar(horizontal)">
                                      <p:cBhvr>
                                        <p:cTn id="53" dur="2000"/>
                                        <p:tgtEl>
                                          <p:spTgt spid="42"/>
                                        </p:tgtEl>
                                      </p:cBhvr>
                                    </p:animEffect>
                                  </p:childTnLst>
                                </p:cTn>
                              </p:par>
                              <p:par>
                                <p:cTn id="54" presetID="14" presetClass="entr" presetSubtype="10" fill="hold" grpId="0" nodeType="withEffect">
                                  <p:stCondLst>
                                    <p:cond delay="0"/>
                                  </p:stCondLst>
                                  <p:iterate type="lt">
                                    <p:tmPct val="0"/>
                                  </p:iterate>
                                  <p:childTnLst>
                                    <p:set>
                                      <p:cBhvr>
                                        <p:cTn id="55" dur="1" fill="hold">
                                          <p:stCondLst>
                                            <p:cond delay="0"/>
                                          </p:stCondLst>
                                        </p:cTn>
                                        <p:tgtEl>
                                          <p:spTgt spid="46"/>
                                        </p:tgtEl>
                                        <p:attrNameLst>
                                          <p:attrName>style.visibility</p:attrName>
                                        </p:attrNameLst>
                                      </p:cBhvr>
                                      <p:to>
                                        <p:strVal val="visible"/>
                                      </p:to>
                                    </p:set>
                                    <p:animEffect transition="in" filter="randombar(horizontal)">
                                      <p:cBhvr>
                                        <p:cTn id="56" dur="2000"/>
                                        <p:tgtEl>
                                          <p:spTgt spid="4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mph" presetSubtype="0" fill="hold" grpId="1" nodeType="clickEffect">
                                  <p:stCondLst>
                                    <p:cond delay="0"/>
                                  </p:stCondLst>
                                  <p:iterate type="lt">
                                    <p:tmPct val="0"/>
                                  </p:iterate>
                                  <p:childTnLst>
                                    <p:animClr clrSpc="hsl">
                                      <p:cBhvr override="childStyle">
                                        <p:cTn id="60" dur="2000" fill="hold"/>
                                        <p:tgtEl>
                                          <p:spTgt spid="46"/>
                                        </p:tgtEl>
                                        <p:attrNameLst>
                                          <p:attrName>style.color</p:attrName>
                                        </p:attrNameLst>
                                      </p:cBhvr>
                                      <p:by>
                                        <p:hsl h="-7200000" s="0" l="0"/>
                                      </p:by>
                                    </p:animClr>
                                    <p:animClr clrSpc="hsl">
                                      <p:cBhvr>
                                        <p:cTn id="61" dur="2000" fill="hold"/>
                                        <p:tgtEl>
                                          <p:spTgt spid="46"/>
                                        </p:tgtEl>
                                        <p:attrNameLst>
                                          <p:attrName>fillcolor</p:attrName>
                                        </p:attrNameLst>
                                      </p:cBhvr>
                                      <p:by>
                                        <p:hsl h="-7200000" s="0" l="0"/>
                                      </p:by>
                                    </p:animClr>
                                    <p:animClr clrSpc="hsl">
                                      <p:cBhvr>
                                        <p:cTn id="62" dur="2000" fill="hold"/>
                                        <p:tgtEl>
                                          <p:spTgt spid="46"/>
                                        </p:tgtEl>
                                        <p:attrNameLst>
                                          <p:attrName>stroke.color</p:attrName>
                                        </p:attrNameLst>
                                      </p:cBhvr>
                                      <p:by>
                                        <p:hsl h="-7200000" s="0" l="0"/>
                                      </p:by>
                                    </p:animClr>
                                    <p:set>
                                      <p:cBhvr>
                                        <p:cTn id="63" dur="2000" fill="hold"/>
                                        <p:tgtEl>
                                          <p:spTgt spid="46"/>
                                        </p:tgtEl>
                                        <p:attrNameLst>
                                          <p:attrName>fill.type</p:attrName>
                                        </p:attrNameLst>
                                      </p:cBhvr>
                                      <p:to>
                                        <p:strVal val="solid"/>
                                      </p:to>
                                    </p:set>
                                  </p:childTnLst>
                                </p:cTn>
                              </p:par>
                              <p:par>
                                <p:cTn id="64" presetID="22" presetClass="emph" presetSubtype="0" fill="hold" grpId="1" nodeType="withEffect">
                                  <p:stCondLst>
                                    <p:cond delay="0"/>
                                  </p:stCondLst>
                                  <p:childTnLst>
                                    <p:animClr clrSpc="hsl">
                                      <p:cBhvr override="childStyle">
                                        <p:cTn id="65" dur="2000" fill="hold"/>
                                        <p:tgtEl>
                                          <p:spTgt spid="42"/>
                                        </p:tgtEl>
                                        <p:attrNameLst>
                                          <p:attrName>style.color</p:attrName>
                                        </p:attrNameLst>
                                      </p:cBhvr>
                                      <p:by>
                                        <p:hsl h="-7200000" s="0" l="0"/>
                                      </p:by>
                                    </p:animClr>
                                    <p:animClr clrSpc="hsl">
                                      <p:cBhvr>
                                        <p:cTn id="66" dur="2000" fill="hold"/>
                                        <p:tgtEl>
                                          <p:spTgt spid="42"/>
                                        </p:tgtEl>
                                        <p:attrNameLst>
                                          <p:attrName>fillcolor</p:attrName>
                                        </p:attrNameLst>
                                      </p:cBhvr>
                                      <p:by>
                                        <p:hsl h="-7200000" s="0" l="0"/>
                                      </p:by>
                                    </p:animClr>
                                    <p:animClr clrSpc="hsl">
                                      <p:cBhvr>
                                        <p:cTn id="67" dur="2000" fill="hold"/>
                                        <p:tgtEl>
                                          <p:spTgt spid="42"/>
                                        </p:tgtEl>
                                        <p:attrNameLst>
                                          <p:attrName>stroke.color</p:attrName>
                                        </p:attrNameLst>
                                      </p:cBhvr>
                                      <p:by>
                                        <p:hsl h="-7200000" s="0" l="0"/>
                                      </p:by>
                                    </p:animClr>
                                    <p:set>
                                      <p:cBhvr>
                                        <p:cTn id="68" dur="2000" fill="hold"/>
                                        <p:tgtEl>
                                          <p:spTgt spid="42"/>
                                        </p:tgtEl>
                                        <p:attrNameLst>
                                          <p:attrName>fill.type</p:attrName>
                                        </p:attrNameLst>
                                      </p:cBhvr>
                                      <p:to>
                                        <p:strVal val="solid"/>
                                      </p:to>
                                    </p:set>
                                  </p:childTnLst>
                                </p:cTn>
                              </p:par>
                            </p:childTnLst>
                          </p:cTn>
                        </p:par>
                      </p:childTnLst>
                    </p:cTn>
                  </p:par>
                  <p:par>
                    <p:cTn id="69" fill="hold">
                      <p:stCondLst>
                        <p:cond delay="indefinite"/>
                      </p:stCondLst>
                      <p:childTnLst>
                        <p:par>
                          <p:cTn id="70" fill="hold">
                            <p:stCondLst>
                              <p:cond delay="0"/>
                            </p:stCondLst>
                            <p:childTnLst>
                              <p:par>
                                <p:cTn id="71" presetID="18" presetClass="entr" presetSubtype="12" fill="hold" nodeType="click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strips(downLeft)">
                                      <p:cBhvr>
                                        <p:cTn id="73" dur="500"/>
                                        <p:tgtEl>
                                          <p:spTgt spid="33"/>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6" fill="hold" grpId="0" nodeType="click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barn(inHorizontal)">
                                      <p:cBhvr>
                                        <p:cTn id="78" dur="500"/>
                                        <p:tgtEl>
                                          <p:spTgt spid="32"/>
                                        </p:tgtEl>
                                      </p:cBhvr>
                                    </p:animEffect>
                                  </p:childTnLst>
                                </p:cTn>
                              </p:par>
                            </p:childTnLst>
                          </p:cTn>
                        </p:par>
                      </p:childTnLst>
                    </p:cTn>
                  </p:par>
                  <p:par>
                    <p:cTn id="79" fill="hold">
                      <p:stCondLst>
                        <p:cond delay="indefinite"/>
                      </p:stCondLst>
                      <p:childTnLst>
                        <p:par>
                          <p:cTn id="80" fill="hold">
                            <p:stCondLst>
                              <p:cond delay="0"/>
                            </p:stCondLst>
                            <p:childTnLst>
                              <p:par>
                                <p:cTn id="81" presetID="18" presetClass="entr" presetSubtype="12" fill="hold" nodeType="click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strips(downLeft)">
                                      <p:cBhvr>
                                        <p:cTn id="83" dur="500"/>
                                        <p:tgtEl>
                                          <p:spTgt spid="44"/>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6" fill="hold" grpId="0" nodeType="click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barn(inHorizontal)">
                                      <p:cBhvr>
                                        <p:cTn id="88" dur="500"/>
                                        <p:tgtEl>
                                          <p:spTgt spid="49"/>
                                        </p:tgtEl>
                                      </p:cBhvr>
                                    </p:animEffect>
                                  </p:childTnLst>
                                </p:cTn>
                              </p:par>
                            </p:childTnLst>
                          </p:cTn>
                        </p:par>
                      </p:childTnLst>
                    </p:cTn>
                  </p:par>
                  <p:par>
                    <p:cTn id="89" fill="hold">
                      <p:stCondLst>
                        <p:cond delay="indefinite"/>
                      </p:stCondLst>
                      <p:childTnLst>
                        <p:par>
                          <p:cTn id="90" fill="hold">
                            <p:stCondLst>
                              <p:cond delay="0"/>
                            </p:stCondLst>
                            <p:childTnLst>
                              <p:par>
                                <p:cTn id="91" presetID="18" presetClass="entr" presetSubtype="12" fill="hold" nodeType="click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strips(downLeft)">
                                      <p:cBhvr>
                                        <p:cTn id="93" dur="500"/>
                                        <p:tgtEl>
                                          <p:spTgt spid="54"/>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26" fill="hold" grpId="0" nodeType="click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barn(inHorizontal)">
                                      <p:cBhvr>
                                        <p:cTn id="98" dur="500"/>
                                        <p:tgtEl>
                                          <p:spTgt spid="5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xit" presetSubtype="4" fill="hold" grpId="1" nodeType="clickEffect">
                                  <p:stCondLst>
                                    <p:cond delay="0"/>
                                  </p:stCondLst>
                                  <p:childTnLst>
                                    <p:animEffect transition="out" filter="wipe(down)">
                                      <p:cBhvr>
                                        <p:cTn id="102" dur="500"/>
                                        <p:tgtEl>
                                          <p:spTgt spid="55"/>
                                        </p:tgtEl>
                                      </p:cBhvr>
                                    </p:animEffect>
                                    <p:set>
                                      <p:cBhvr>
                                        <p:cTn id="103" dur="1" fill="hold">
                                          <p:stCondLst>
                                            <p:cond delay="499"/>
                                          </p:stCondLst>
                                        </p:cTn>
                                        <p:tgtEl>
                                          <p:spTgt spid="55"/>
                                        </p:tgtEl>
                                        <p:attrNameLst>
                                          <p:attrName>style.visibility</p:attrName>
                                        </p:attrNameLst>
                                      </p:cBhvr>
                                      <p:to>
                                        <p:strVal val="hidden"/>
                                      </p:to>
                                    </p:set>
                                  </p:childTnLst>
                                </p:cTn>
                              </p:par>
                              <p:par>
                                <p:cTn id="104" presetID="16" presetClass="entr" presetSubtype="26" fill="hold" grpId="0" nodeType="withEffect">
                                  <p:stCondLst>
                                    <p:cond delay="0"/>
                                  </p:stCondLst>
                                  <p:childTnLst>
                                    <p:set>
                                      <p:cBhvr>
                                        <p:cTn id="105" dur="1" fill="hold">
                                          <p:stCondLst>
                                            <p:cond delay="0"/>
                                          </p:stCondLst>
                                        </p:cTn>
                                        <p:tgtEl>
                                          <p:spTgt spid="64"/>
                                        </p:tgtEl>
                                        <p:attrNameLst>
                                          <p:attrName>style.visibility</p:attrName>
                                        </p:attrNameLst>
                                      </p:cBhvr>
                                      <p:to>
                                        <p:strVal val="visible"/>
                                      </p:to>
                                    </p:set>
                                    <p:animEffect transition="in" filter="barn(inHorizontal)">
                                      <p:cBhvr>
                                        <p:cTn id="106" dur="500"/>
                                        <p:tgtEl>
                                          <p:spTgt spid="64"/>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xit" presetSubtype="26" fill="hold" grpId="1" nodeType="clickEffect">
                                  <p:stCondLst>
                                    <p:cond delay="0"/>
                                  </p:stCondLst>
                                  <p:childTnLst>
                                    <p:animEffect transition="out" filter="barn(inHorizontal)">
                                      <p:cBhvr>
                                        <p:cTn id="110" dur="500"/>
                                        <p:tgtEl>
                                          <p:spTgt spid="64"/>
                                        </p:tgtEl>
                                      </p:cBhvr>
                                    </p:animEffect>
                                    <p:set>
                                      <p:cBhvr>
                                        <p:cTn id="111" dur="1" fill="hold">
                                          <p:stCondLst>
                                            <p:cond delay="499"/>
                                          </p:stCondLst>
                                        </p:cTn>
                                        <p:tgtEl>
                                          <p:spTgt spid="64"/>
                                        </p:tgtEl>
                                        <p:attrNameLst>
                                          <p:attrName>style.visibility</p:attrName>
                                        </p:attrNameLst>
                                      </p:cBhvr>
                                      <p:to>
                                        <p:strVal val="hidden"/>
                                      </p:to>
                                    </p:set>
                                  </p:childTnLst>
                                </p:cTn>
                              </p:par>
                            </p:childTnLst>
                          </p:cTn>
                        </p:par>
                      </p:childTnLst>
                    </p:cTn>
                  </p:par>
                  <p:par>
                    <p:cTn id="112" fill="hold">
                      <p:stCondLst>
                        <p:cond delay="indefinite"/>
                      </p:stCondLst>
                      <p:childTnLst>
                        <p:par>
                          <p:cTn id="113" fill="hold">
                            <p:stCondLst>
                              <p:cond delay="0"/>
                            </p:stCondLst>
                            <p:childTnLst>
                              <p:par>
                                <p:cTn id="114" presetID="12" presetClass="entr" presetSubtype="4" fill="hold" grpId="0" nodeType="clickEffect">
                                  <p:stCondLst>
                                    <p:cond delay="0"/>
                                  </p:stCondLst>
                                  <p:childTnLst>
                                    <p:set>
                                      <p:cBhvr>
                                        <p:cTn id="115" dur="1" fill="hold">
                                          <p:stCondLst>
                                            <p:cond delay="0"/>
                                          </p:stCondLst>
                                        </p:cTn>
                                        <p:tgtEl>
                                          <p:spTgt spid="48"/>
                                        </p:tgtEl>
                                        <p:attrNameLst>
                                          <p:attrName>style.visibility</p:attrName>
                                        </p:attrNameLst>
                                      </p:cBhvr>
                                      <p:to>
                                        <p:strVal val="visible"/>
                                      </p:to>
                                    </p:set>
                                    <p:animEffect transition="in" filter="slide(fromBottom)">
                                      <p:cBhvr>
                                        <p:cTn id="116" dur="500"/>
                                        <p:tgtEl>
                                          <p:spTgt spid="48"/>
                                        </p:tgtEl>
                                      </p:cBhvr>
                                    </p:animEffect>
                                  </p:childTnLst>
                                </p:cTn>
                              </p:par>
                            </p:childTnLst>
                          </p:cTn>
                        </p:par>
                      </p:childTnLst>
                    </p:cTn>
                  </p:par>
                  <p:par>
                    <p:cTn id="117" fill="hold">
                      <p:stCondLst>
                        <p:cond delay="indefinite"/>
                      </p:stCondLst>
                      <p:childTnLst>
                        <p:par>
                          <p:cTn id="118" fill="hold">
                            <p:stCondLst>
                              <p:cond delay="0"/>
                            </p:stCondLst>
                            <p:childTnLst>
                              <p:par>
                                <p:cTn id="119" presetID="12" presetClass="entr" presetSubtype="4" fill="hold" grpId="0" nodeType="clickEffect">
                                  <p:stCondLst>
                                    <p:cond delay="0"/>
                                  </p:stCondLst>
                                  <p:childTnLst>
                                    <p:set>
                                      <p:cBhvr>
                                        <p:cTn id="120" dur="1" fill="hold">
                                          <p:stCondLst>
                                            <p:cond delay="0"/>
                                          </p:stCondLst>
                                        </p:cTn>
                                        <p:tgtEl>
                                          <p:spTgt spid="51"/>
                                        </p:tgtEl>
                                        <p:attrNameLst>
                                          <p:attrName>style.visibility</p:attrName>
                                        </p:attrNameLst>
                                      </p:cBhvr>
                                      <p:to>
                                        <p:strVal val="visible"/>
                                      </p:to>
                                    </p:set>
                                    <p:animEffect transition="in" filter="slide(fromBottom)">
                                      <p:cBhvr>
                                        <p:cTn id="121" dur="500"/>
                                        <p:tgtEl>
                                          <p:spTgt spid="51"/>
                                        </p:tgtEl>
                                      </p:cBhvr>
                                    </p:animEffect>
                                  </p:childTnLst>
                                </p:cTn>
                              </p:par>
                            </p:childTnLst>
                          </p:cTn>
                        </p:par>
                      </p:childTnLst>
                    </p:cTn>
                  </p:par>
                  <p:par>
                    <p:cTn id="122" fill="hold">
                      <p:stCondLst>
                        <p:cond delay="indefinite"/>
                      </p:stCondLst>
                      <p:childTnLst>
                        <p:par>
                          <p:cTn id="123" fill="hold">
                            <p:stCondLst>
                              <p:cond delay="0"/>
                            </p:stCondLst>
                            <p:childTnLst>
                              <p:par>
                                <p:cTn id="124" presetID="12" presetClass="entr" presetSubtype="4" fill="hold" grpId="0" nodeType="clickEffect">
                                  <p:stCondLst>
                                    <p:cond delay="0"/>
                                  </p:stCondLst>
                                  <p:childTnLst>
                                    <p:set>
                                      <p:cBhvr>
                                        <p:cTn id="125" dur="1" fill="hold">
                                          <p:stCondLst>
                                            <p:cond delay="0"/>
                                          </p:stCondLst>
                                        </p:cTn>
                                        <p:tgtEl>
                                          <p:spTgt spid="45"/>
                                        </p:tgtEl>
                                        <p:attrNameLst>
                                          <p:attrName>style.visibility</p:attrName>
                                        </p:attrNameLst>
                                      </p:cBhvr>
                                      <p:to>
                                        <p:strVal val="visible"/>
                                      </p:to>
                                    </p:set>
                                    <p:animEffect transition="in" filter="slide(fromBottom)">
                                      <p:cBhvr>
                                        <p:cTn id="126" dur="500"/>
                                        <p:tgtEl>
                                          <p:spTgt spid="45"/>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xit" presetSubtype="0" fill="hold" nodeType="clickEffect">
                                  <p:stCondLst>
                                    <p:cond delay="0"/>
                                  </p:stCondLst>
                                  <p:childTnLst>
                                    <p:animEffect transition="out" filter="fade">
                                      <p:cBhvr>
                                        <p:cTn id="130" dur="1000"/>
                                        <p:tgtEl>
                                          <p:spTgt spid="41"/>
                                        </p:tgtEl>
                                      </p:cBhvr>
                                    </p:animEffect>
                                    <p:set>
                                      <p:cBhvr>
                                        <p:cTn id="131" dur="1" fill="hold">
                                          <p:stCondLst>
                                            <p:cond delay="999"/>
                                          </p:stCondLst>
                                        </p:cTn>
                                        <p:tgtEl>
                                          <p:spTgt spid="41"/>
                                        </p:tgtEl>
                                        <p:attrNameLst>
                                          <p:attrName>style.visibility</p:attrName>
                                        </p:attrNameLst>
                                      </p:cBhvr>
                                      <p:to>
                                        <p:strVal val="hidden"/>
                                      </p:to>
                                    </p:set>
                                  </p:childTnLst>
                                </p:cTn>
                              </p:par>
                              <p:par>
                                <p:cTn id="132" presetID="10" presetClass="exit" presetSubtype="0" fill="hold" grpId="2" nodeType="withEffect">
                                  <p:stCondLst>
                                    <p:cond delay="0"/>
                                  </p:stCondLst>
                                  <p:childTnLst>
                                    <p:animEffect transition="out" filter="fade">
                                      <p:cBhvr>
                                        <p:cTn id="133" dur="1000"/>
                                        <p:tgtEl>
                                          <p:spTgt spid="42"/>
                                        </p:tgtEl>
                                      </p:cBhvr>
                                    </p:animEffect>
                                    <p:set>
                                      <p:cBhvr>
                                        <p:cTn id="134" dur="1" fill="hold">
                                          <p:stCondLst>
                                            <p:cond delay="999"/>
                                          </p:stCondLst>
                                        </p:cTn>
                                        <p:tgtEl>
                                          <p:spTgt spid="42"/>
                                        </p:tgtEl>
                                        <p:attrNameLst>
                                          <p:attrName>style.visibility</p:attrName>
                                        </p:attrNameLst>
                                      </p:cBhvr>
                                      <p:to>
                                        <p:strVal val="hidden"/>
                                      </p:to>
                                    </p:set>
                                  </p:childTnLst>
                                </p:cTn>
                              </p:par>
                              <p:par>
                                <p:cTn id="135" presetID="10" presetClass="exit" presetSubtype="0" fill="hold" grpId="2" nodeType="withEffect">
                                  <p:stCondLst>
                                    <p:cond delay="0"/>
                                  </p:stCondLst>
                                  <p:iterate type="lt">
                                    <p:tmPct val="0"/>
                                  </p:iterate>
                                  <p:childTnLst>
                                    <p:animEffect transition="out" filter="fade">
                                      <p:cBhvr>
                                        <p:cTn id="136" dur="1000"/>
                                        <p:tgtEl>
                                          <p:spTgt spid="46"/>
                                        </p:tgtEl>
                                      </p:cBhvr>
                                    </p:animEffect>
                                    <p:set>
                                      <p:cBhvr>
                                        <p:cTn id="137" dur="1" fill="hold">
                                          <p:stCondLst>
                                            <p:cond delay="999"/>
                                          </p:stCondLst>
                                        </p:cTn>
                                        <p:tgtEl>
                                          <p:spTgt spid="46"/>
                                        </p:tgtEl>
                                        <p:attrNameLst>
                                          <p:attrName>style.visibility</p:attrName>
                                        </p:attrNameLst>
                                      </p:cBhvr>
                                      <p:to>
                                        <p:strVal val="hidden"/>
                                      </p:to>
                                    </p:set>
                                  </p:childTnLst>
                                </p:cTn>
                              </p:par>
                            </p:childTnLst>
                          </p:cTn>
                        </p:par>
                      </p:childTnLst>
                    </p:cTn>
                  </p:par>
                  <p:par>
                    <p:cTn id="138" fill="hold">
                      <p:stCondLst>
                        <p:cond delay="indefinite"/>
                      </p:stCondLst>
                      <p:childTnLst>
                        <p:par>
                          <p:cTn id="139" fill="hold">
                            <p:stCondLst>
                              <p:cond delay="0"/>
                            </p:stCondLst>
                            <p:childTnLst>
                              <p:par>
                                <p:cTn id="140" presetID="41" presetClass="entr" presetSubtype="0" fill="hold" grpId="0" nodeType="clickEffect">
                                  <p:stCondLst>
                                    <p:cond delay="0"/>
                                  </p:stCondLst>
                                  <p:iterate type="lt">
                                    <p:tmPct val="10000"/>
                                  </p:iterate>
                                  <p:childTnLst>
                                    <p:set>
                                      <p:cBhvr>
                                        <p:cTn id="141" dur="1" fill="hold">
                                          <p:stCondLst>
                                            <p:cond delay="0"/>
                                          </p:stCondLst>
                                        </p:cTn>
                                        <p:tgtEl>
                                          <p:spTgt spid="40"/>
                                        </p:tgtEl>
                                        <p:attrNameLst>
                                          <p:attrName>style.visibility</p:attrName>
                                        </p:attrNameLst>
                                      </p:cBhvr>
                                      <p:to>
                                        <p:strVal val="visible"/>
                                      </p:to>
                                    </p:set>
                                    <p:anim calcmode="lin" valueType="num">
                                      <p:cBhvr>
                                        <p:cTn id="142"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43" dur="500" fill="hold"/>
                                        <p:tgtEl>
                                          <p:spTgt spid="40"/>
                                        </p:tgtEl>
                                        <p:attrNameLst>
                                          <p:attrName>ppt_y</p:attrName>
                                        </p:attrNameLst>
                                      </p:cBhvr>
                                      <p:tavLst>
                                        <p:tav tm="0">
                                          <p:val>
                                            <p:strVal val="#ppt_y"/>
                                          </p:val>
                                        </p:tav>
                                        <p:tav tm="100000">
                                          <p:val>
                                            <p:strVal val="#ppt_y"/>
                                          </p:val>
                                        </p:tav>
                                      </p:tavLst>
                                    </p:anim>
                                    <p:anim calcmode="lin" valueType="num">
                                      <p:cBhvr>
                                        <p:cTn id="144"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45"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46" dur="500" tmFilter="0,0; .5, 1; 1, 1"/>
                                        <p:tgtEl>
                                          <p:spTgt spid="40"/>
                                        </p:tgtEl>
                                      </p:cBhvr>
                                    </p:animEffect>
                                  </p:childTnLst>
                                </p:cTn>
                              </p:par>
                            </p:childTnLst>
                          </p:cTn>
                        </p:par>
                      </p:childTnLst>
                    </p:cTn>
                  </p:par>
                  <p:par>
                    <p:cTn id="147" fill="hold">
                      <p:stCondLst>
                        <p:cond delay="indefinite"/>
                      </p:stCondLst>
                      <p:childTnLst>
                        <p:par>
                          <p:cTn id="148" fill="hold">
                            <p:stCondLst>
                              <p:cond delay="0"/>
                            </p:stCondLst>
                            <p:childTnLst>
                              <p:par>
                                <p:cTn id="149" presetID="17" presetClass="entr" presetSubtype="10"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p:cTn id="151" dur="500" fill="hold"/>
                                        <p:tgtEl>
                                          <p:spTgt spid="36"/>
                                        </p:tgtEl>
                                        <p:attrNameLst>
                                          <p:attrName>ppt_w</p:attrName>
                                        </p:attrNameLst>
                                      </p:cBhvr>
                                      <p:tavLst>
                                        <p:tav tm="0">
                                          <p:val>
                                            <p:fltVal val="0"/>
                                          </p:val>
                                        </p:tav>
                                        <p:tav tm="100000">
                                          <p:val>
                                            <p:strVal val="#ppt_w"/>
                                          </p:val>
                                        </p:tav>
                                      </p:tavLst>
                                    </p:anim>
                                    <p:anim calcmode="lin" valueType="num">
                                      <p:cBhvr>
                                        <p:cTn id="152" dur="500" fill="hold"/>
                                        <p:tgtEl>
                                          <p:spTgt spid="36"/>
                                        </p:tgtEl>
                                        <p:attrNameLst>
                                          <p:attrName>ppt_h</p:attrName>
                                        </p:attrNameLst>
                                      </p:cBhvr>
                                      <p:tavLst>
                                        <p:tav tm="0">
                                          <p:val>
                                            <p:strVal val="#ppt_h"/>
                                          </p:val>
                                        </p:tav>
                                        <p:tav tm="100000">
                                          <p:val>
                                            <p:strVal val="#ppt_h"/>
                                          </p:val>
                                        </p:tav>
                                      </p:tavLst>
                                    </p:anim>
                                  </p:childTnLst>
                                </p:cTn>
                              </p:par>
                            </p:childTnLst>
                          </p:cTn>
                        </p:par>
                      </p:childTnLst>
                    </p:cTn>
                  </p:par>
                  <p:par>
                    <p:cTn id="153" fill="hold">
                      <p:stCondLst>
                        <p:cond delay="indefinite"/>
                      </p:stCondLst>
                      <p:childTnLst>
                        <p:par>
                          <p:cTn id="154" fill="hold">
                            <p:stCondLst>
                              <p:cond delay="0"/>
                            </p:stCondLst>
                            <p:childTnLst>
                              <p:par>
                                <p:cTn id="155" presetID="18" presetClass="entr" presetSubtype="12" fill="hold" nodeType="clickEffect">
                                  <p:stCondLst>
                                    <p:cond delay="0"/>
                                  </p:stCondLst>
                                  <p:childTnLst>
                                    <p:set>
                                      <p:cBhvr>
                                        <p:cTn id="156" dur="1" fill="hold">
                                          <p:stCondLst>
                                            <p:cond delay="0"/>
                                          </p:stCondLst>
                                        </p:cTn>
                                        <p:tgtEl>
                                          <p:spTgt spid="37"/>
                                        </p:tgtEl>
                                        <p:attrNameLst>
                                          <p:attrName>style.visibility</p:attrName>
                                        </p:attrNameLst>
                                      </p:cBhvr>
                                      <p:to>
                                        <p:strVal val="visible"/>
                                      </p:to>
                                    </p:set>
                                    <p:animEffect transition="in" filter="strips(downLeft)">
                                      <p:cBhvr>
                                        <p:cTn id="157" dur="500"/>
                                        <p:tgtEl>
                                          <p:spTgt spid="37"/>
                                        </p:tgtEl>
                                      </p:cBhvr>
                                    </p:animEffect>
                                  </p:childTnLst>
                                </p:cTn>
                              </p:par>
                            </p:childTnLst>
                          </p:cTn>
                        </p:par>
                      </p:childTnLst>
                    </p:cTn>
                  </p:par>
                  <p:par>
                    <p:cTn id="158" fill="hold">
                      <p:stCondLst>
                        <p:cond delay="indefinite"/>
                      </p:stCondLst>
                      <p:childTnLst>
                        <p:par>
                          <p:cTn id="159" fill="hold">
                            <p:stCondLst>
                              <p:cond delay="0"/>
                            </p:stCondLst>
                            <p:childTnLst>
                              <p:par>
                                <p:cTn id="160" presetID="41" presetClass="entr" presetSubtype="0" fill="hold" grpId="0" nodeType="clickEffect">
                                  <p:stCondLst>
                                    <p:cond delay="0"/>
                                  </p:stCondLst>
                                  <p:iterate type="lt">
                                    <p:tmPct val="10000"/>
                                  </p:iterate>
                                  <p:childTnLst>
                                    <p:set>
                                      <p:cBhvr>
                                        <p:cTn id="161" dur="1" fill="hold">
                                          <p:stCondLst>
                                            <p:cond delay="0"/>
                                          </p:stCondLst>
                                        </p:cTn>
                                        <p:tgtEl>
                                          <p:spTgt spid="43"/>
                                        </p:tgtEl>
                                        <p:attrNameLst>
                                          <p:attrName>style.visibility</p:attrName>
                                        </p:attrNameLst>
                                      </p:cBhvr>
                                      <p:to>
                                        <p:strVal val="visible"/>
                                      </p:to>
                                    </p:set>
                                    <p:anim calcmode="lin" valueType="num">
                                      <p:cBhvr>
                                        <p:cTn id="162"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63" dur="500" fill="hold"/>
                                        <p:tgtEl>
                                          <p:spTgt spid="43"/>
                                        </p:tgtEl>
                                        <p:attrNameLst>
                                          <p:attrName>ppt_y</p:attrName>
                                        </p:attrNameLst>
                                      </p:cBhvr>
                                      <p:tavLst>
                                        <p:tav tm="0">
                                          <p:val>
                                            <p:strVal val="#ppt_y"/>
                                          </p:val>
                                        </p:tav>
                                        <p:tav tm="100000">
                                          <p:val>
                                            <p:strVal val="#ppt_y"/>
                                          </p:val>
                                        </p:tav>
                                      </p:tavLst>
                                    </p:anim>
                                    <p:anim calcmode="lin" valueType="num">
                                      <p:cBhvr>
                                        <p:cTn id="164"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65"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66" dur="500" tmFilter="0,0; .5, 1; 1, 1"/>
                                        <p:tgtEl>
                                          <p:spTgt spid="43"/>
                                        </p:tgtEl>
                                      </p:cBhvr>
                                    </p:animEffect>
                                  </p:childTnLst>
                                </p:cTn>
                              </p:par>
                            </p:childTnLst>
                          </p:cTn>
                        </p:par>
                      </p:childTnLst>
                    </p:cTn>
                  </p:par>
                  <p:par>
                    <p:cTn id="167" fill="hold">
                      <p:stCondLst>
                        <p:cond delay="indefinite"/>
                      </p:stCondLst>
                      <p:childTnLst>
                        <p:par>
                          <p:cTn id="168" fill="hold">
                            <p:stCondLst>
                              <p:cond delay="0"/>
                            </p:stCondLst>
                            <p:childTnLst>
                              <p:par>
                                <p:cTn id="169" presetID="17" presetClass="entr" presetSubtype="10" fill="hold" grpId="0" nodeType="clickEffect">
                                  <p:stCondLst>
                                    <p:cond delay="0"/>
                                  </p:stCondLst>
                                  <p:childTnLst>
                                    <p:set>
                                      <p:cBhvr>
                                        <p:cTn id="170" dur="1" fill="hold">
                                          <p:stCondLst>
                                            <p:cond delay="0"/>
                                          </p:stCondLst>
                                        </p:cTn>
                                        <p:tgtEl>
                                          <p:spTgt spid="56"/>
                                        </p:tgtEl>
                                        <p:attrNameLst>
                                          <p:attrName>style.visibility</p:attrName>
                                        </p:attrNameLst>
                                      </p:cBhvr>
                                      <p:to>
                                        <p:strVal val="visible"/>
                                      </p:to>
                                    </p:set>
                                    <p:anim calcmode="lin" valueType="num">
                                      <p:cBhvr>
                                        <p:cTn id="171" dur="500" fill="hold"/>
                                        <p:tgtEl>
                                          <p:spTgt spid="56"/>
                                        </p:tgtEl>
                                        <p:attrNameLst>
                                          <p:attrName>ppt_w</p:attrName>
                                        </p:attrNameLst>
                                      </p:cBhvr>
                                      <p:tavLst>
                                        <p:tav tm="0">
                                          <p:val>
                                            <p:fltVal val="0"/>
                                          </p:val>
                                        </p:tav>
                                        <p:tav tm="100000">
                                          <p:val>
                                            <p:strVal val="#ppt_w"/>
                                          </p:val>
                                        </p:tav>
                                      </p:tavLst>
                                    </p:anim>
                                    <p:anim calcmode="lin" valueType="num">
                                      <p:cBhvr>
                                        <p:cTn id="172" dur="500" fill="hold"/>
                                        <p:tgtEl>
                                          <p:spTgt spid="56"/>
                                        </p:tgtEl>
                                        <p:attrNameLst>
                                          <p:attrName>ppt_h</p:attrName>
                                        </p:attrNameLst>
                                      </p:cBhvr>
                                      <p:tavLst>
                                        <p:tav tm="0">
                                          <p:val>
                                            <p:strVal val="#ppt_h"/>
                                          </p:val>
                                        </p:tav>
                                        <p:tav tm="100000">
                                          <p:val>
                                            <p:strVal val="#ppt_h"/>
                                          </p:val>
                                        </p:tav>
                                      </p:tavLst>
                                    </p:anim>
                                  </p:childTnLst>
                                </p:cTn>
                              </p:par>
                            </p:childTnLst>
                          </p:cTn>
                        </p:par>
                      </p:childTnLst>
                    </p:cTn>
                  </p:par>
                  <p:par>
                    <p:cTn id="173" fill="hold">
                      <p:stCondLst>
                        <p:cond delay="indefinite"/>
                      </p:stCondLst>
                      <p:childTnLst>
                        <p:par>
                          <p:cTn id="174" fill="hold">
                            <p:stCondLst>
                              <p:cond delay="0"/>
                            </p:stCondLst>
                            <p:childTnLst>
                              <p:par>
                                <p:cTn id="175" presetID="18" presetClass="entr" presetSubtype="12" fill="hold" nodeType="clickEffect">
                                  <p:stCondLst>
                                    <p:cond delay="0"/>
                                  </p:stCondLst>
                                  <p:childTnLst>
                                    <p:set>
                                      <p:cBhvr>
                                        <p:cTn id="176" dur="1" fill="hold">
                                          <p:stCondLst>
                                            <p:cond delay="0"/>
                                          </p:stCondLst>
                                        </p:cTn>
                                        <p:tgtEl>
                                          <p:spTgt spid="57"/>
                                        </p:tgtEl>
                                        <p:attrNameLst>
                                          <p:attrName>style.visibility</p:attrName>
                                        </p:attrNameLst>
                                      </p:cBhvr>
                                      <p:to>
                                        <p:strVal val="visible"/>
                                      </p:to>
                                    </p:set>
                                    <p:animEffect transition="in" filter="strips(downLeft)">
                                      <p:cBhvr>
                                        <p:cTn id="177" dur="500"/>
                                        <p:tgtEl>
                                          <p:spTgt spid="57"/>
                                        </p:tgtEl>
                                      </p:cBhvr>
                                    </p:animEffect>
                                  </p:childTnLst>
                                </p:cTn>
                              </p:par>
                            </p:childTnLst>
                          </p:cTn>
                        </p:par>
                      </p:childTnLst>
                    </p:cTn>
                  </p:par>
                  <p:par>
                    <p:cTn id="178" fill="hold">
                      <p:stCondLst>
                        <p:cond delay="indefinite"/>
                      </p:stCondLst>
                      <p:childTnLst>
                        <p:par>
                          <p:cTn id="179" fill="hold">
                            <p:stCondLst>
                              <p:cond delay="0"/>
                            </p:stCondLst>
                            <p:childTnLst>
                              <p:par>
                                <p:cTn id="180" presetID="41" presetClass="entr" presetSubtype="0" fill="hold" grpId="0" nodeType="clickEffect">
                                  <p:stCondLst>
                                    <p:cond delay="0"/>
                                  </p:stCondLst>
                                  <p:iterate type="lt">
                                    <p:tmPct val="10000"/>
                                  </p:iterate>
                                  <p:childTnLst>
                                    <p:set>
                                      <p:cBhvr>
                                        <p:cTn id="181" dur="1" fill="hold">
                                          <p:stCondLst>
                                            <p:cond delay="0"/>
                                          </p:stCondLst>
                                        </p:cTn>
                                        <p:tgtEl>
                                          <p:spTgt spid="58"/>
                                        </p:tgtEl>
                                        <p:attrNameLst>
                                          <p:attrName>style.visibility</p:attrName>
                                        </p:attrNameLst>
                                      </p:cBhvr>
                                      <p:to>
                                        <p:strVal val="visible"/>
                                      </p:to>
                                    </p:set>
                                    <p:anim calcmode="lin" valueType="num">
                                      <p:cBhvr>
                                        <p:cTn id="182"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83" dur="500" fill="hold"/>
                                        <p:tgtEl>
                                          <p:spTgt spid="58"/>
                                        </p:tgtEl>
                                        <p:attrNameLst>
                                          <p:attrName>ppt_y</p:attrName>
                                        </p:attrNameLst>
                                      </p:cBhvr>
                                      <p:tavLst>
                                        <p:tav tm="0">
                                          <p:val>
                                            <p:strVal val="#ppt_y"/>
                                          </p:val>
                                        </p:tav>
                                        <p:tav tm="100000">
                                          <p:val>
                                            <p:strVal val="#ppt_y"/>
                                          </p:val>
                                        </p:tav>
                                      </p:tavLst>
                                    </p:anim>
                                    <p:anim calcmode="lin" valueType="num">
                                      <p:cBhvr>
                                        <p:cTn id="184"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85"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86" dur="500" tmFilter="0,0; .5, 1; 1, 1"/>
                                        <p:tgtEl>
                                          <p:spTgt spid="58"/>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4" fill="hold" grpId="0" nodeType="clickEffect">
                                  <p:stCondLst>
                                    <p:cond delay="0"/>
                                  </p:stCondLst>
                                  <p:childTnLst>
                                    <p:set>
                                      <p:cBhvr>
                                        <p:cTn id="190" dur="1" fill="hold">
                                          <p:stCondLst>
                                            <p:cond delay="0"/>
                                          </p:stCondLst>
                                        </p:cTn>
                                        <p:tgtEl>
                                          <p:spTgt spid="50"/>
                                        </p:tgtEl>
                                        <p:attrNameLst>
                                          <p:attrName>style.visibility</p:attrName>
                                        </p:attrNameLst>
                                      </p:cBhvr>
                                      <p:to>
                                        <p:strVal val="visible"/>
                                      </p:to>
                                    </p:set>
                                    <p:animEffect transition="in" filter="wipe(down)">
                                      <p:cBhvr>
                                        <p:cTn id="191" dur="500"/>
                                        <p:tgtEl>
                                          <p:spTgt spid="50"/>
                                        </p:tgtEl>
                                      </p:cBhvr>
                                    </p:animEffect>
                                  </p:childTnLst>
                                </p:cTn>
                              </p:par>
                            </p:childTnLst>
                          </p:cTn>
                        </p:par>
                      </p:childTnLst>
                    </p:cTn>
                  </p:par>
                  <p:par>
                    <p:cTn id="192" fill="hold">
                      <p:stCondLst>
                        <p:cond delay="indefinite"/>
                      </p:stCondLst>
                      <p:childTnLst>
                        <p:par>
                          <p:cTn id="193" fill="hold">
                            <p:stCondLst>
                              <p:cond delay="0"/>
                            </p:stCondLst>
                            <p:childTnLst>
                              <p:par>
                                <p:cTn id="194" presetID="18" presetClass="entr" presetSubtype="12" fill="hold" nodeType="clickEffect">
                                  <p:stCondLst>
                                    <p:cond delay="0"/>
                                  </p:stCondLst>
                                  <p:childTnLst>
                                    <p:set>
                                      <p:cBhvr>
                                        <p:cTn id="195" dur="1" fill="hold">
                                          <p:stCondLst>
                                            <p:cond delay="0"/>
                                          </p:stCondLst>
                                        </p:cTn>
                                        <p:tgtEl>
                                          <p:spTgt spid="61"/>
                                        </p:tgtEl>
                                        <p:attrNameLst>
                                          <p:attrName>style.visibility</p:attrName>
                                        </p:attrNameLst>
                                      </p:cBhvr>
                                      <p:to>
                                        <p:strVal val="visible"/>
                                      </p:to>
                                    </p:set>
                                    <p:animEffect transition="in" filter="strips(downLeft)">
                                      <p:cBhvr>
                                        <p:cTn id="196" dur="500"/>
                                        <p:tgtEl>
                                          <p:spTgt spid="61"/>
                                        </p:tgtEl>
                                      </p:cBhvr>
                                    </p:animEffect>
                                  </p:childTnLst>
                                </p:cTn>
                              </p:par>
                            </p:childTnLst>
                          </p:cTn>
                        </p:par>
                      </p:childTnLst>
                    </p:cTn>
                  </p:par>
                  <p:par>
                    <p:cTn id="197" fill="hold">
                      <p:stCondLst>
                        <p:cond delay="indefinite"/>
                      </p:stCondLst>
                      <p:childTnLst>
                        <p:par>
                          <p:cTn id="198" fill="hold">
                            <p:stCondLst>
                              <p:cond delay="0"/>
                            </p:stCondLst>
                            <p:childTnLst>
                              <p:par>
                                <p:cTn id="199" presetID="12" presetClass="entr" presetSubtype="4" fill="hold" grpId="0" nodeType="clickEffect">
                                  <p:stCondLst>
                                    <p:cond delay="0"/>
                                  </p:stCondLst>
                                  <p:childTnLst>
                                    <p:set>
                                      <p:cBhvr>
                                        <p:cTn id="200" dur="1" fill="hold">
                                          <p:stCondLst>
                                            <p:cond delay="0"/>
                                          </p:stCondLst>
                                        </p:cTn>
                                        <p:tgtEl>
                                          <p:spTgt spid="62"/>
                                        </p:tgtEl>
                                        <p:attrNameLst>
                                          <p:attrName>style.visibility</p:attrName>
                                        </p:attrNameLst>
                                      </p:cBhvr>
                                      <p:to>
                                        <p:strVal val="visible"/>
                                      </p:to>
                                    </p:set>
                                    <p:animEffect transition="in" filter="slide(fromBottom)">
                                      <p:cBhvr>
                                        <p:cTn id="201" dur="500"/>
                                        <p:tgtEl>
                                          <p:spTgt spid="62"/>
                                        </p:tgtEl>
                                      </p:cBhvr>
                                    </p:animEffect>
                                  </p:childTnLst>
                                </p:cTn>
                              </p:par>
                            </p:childTnLst>
                          </p:cTn>
                        </p:par>
                      </p:childTnLst>
                    </p:cTn>
                  </p:par>
                  <p:par>
                    <p:cTn id="202" fill="hold">
                      <p:stCondLst>
                        <p:cond delay="indefinite"/>
                      </p:stCondLst>
                      <p:childTnLst>
                        <p:par>
                          <p:cTn id="203" fill="hold">
                            <p:stCondLst>
                              <p:cond delay="0"/>
                            </p:stCondLst>
                            <p:childTnLst>
                              <p:par>
                                <p:cTn id="204" presetID="12" presetClass="entr" presetSubtype="4" fill="hold" grpId="0" nodeType="clickEffect">
                                  <p:stCondLst>
                                    <p:cond delay="0"/>
                                  </p:stCondLst>
                                  <p:childTnLst>
                                    <p:set>
                                      <p:cBhvr>
                                        <p:cTn id="205" dur="1" fill="hold">
                                          <p:stCondLst>
                                            <p:cond delay="0"/>
                                          </p:stCondLst>
                                        </p:cTn>
                                        <p:tgtEl>
                                          <p:spTgt spid="63"/>
                                        </p:tgtEl>
                                        <p:attrNameLst>
                                          <p:attrName>style.visibility</p:attrName>
                                        </p:attrNameLst>
                                      </p:cBhvr>
                                      <p:to>
                                        <p:strVal val="visible"/>
                                      </p:to>
                                    </p:set>
                                    <p:animEffect transition="in" filter="slide(fromBottom)">
                                      <p:cBhvr>
                                        <p:cTn id="206" dur="500"/>
                                        <p:tgtEl>
                                          <p:spTgt spid="63"/>
                                        </p:tgtEl>
                                      </p:cBhvr>
                                    </p:animEffect>
                                  </p:childTnLst>
                                </p:cTn>
                              </p:par>
                            </p:childTnLst>
                          </p:cTn>
                        </p:par>
                      </p:childTnLst>
                    </p:cTn>
                  </p:par>
                  <p:par>
                    <p:cTn id="207" fill="hold">
                      <p:stCondLst>
                        <p:cond delay="indefinite"/>
                      </p:stCondLst>
                      <p:childTnLst>
                        <p:par>
                          <p:cTn id="208" fill="hold">
                            <p:stCondLst>
                              <p:cond delay="0"/>
                            </p:stCondLst>
                            <p:childTnLst>
                              <p:par>
                                <p:cTn id="209" presetID="18" presetClass="entr" presetSubtype="12" fill="hold" nodeType="clickEffect">
                                  <p:stCondLst>
                                    <p:cond delay="0"/>
                                  </p:stCondLst>
                                  <p:childTnLst>
                                    <p:set>
                                      <p:cBhvr>
                                        <p:cTn id="210" dur="1" fill="hold">
                                          <p:stCondLst>
                                            <p:cond delay="0"/>
                                          </p:stCondLst>
                                        </p:cTn>
                                        <p:tgtEl>
                                          <p:spTgt spid="65"/>
                                        </p:tgtEl>
                                        <p:attrNameLst>
                                          <p:attrName>style.visibility</p:attrName>
                                        </p:attrNameLst>
                                      </p:cBhvr>
                                      <p:to>
                                        <p:strVal val="visible"/>
                                      </p:to>
                                    </p:set>
                                    <p:animEffect transition="in" filter="strips(downLeft)">
                                      <p:cBhvr>
                                        <p:cTn id="211" dur="500"/>
                                        <p:tgtEl>
                                          <p:spTgt spid="65"/>
                                        </p:tgtEl>
                                      </p:cBhvr>
                                    </p:animEffect>
                                  </p:childTnLst>
                                </p:cTn>
                              </p:par>
                            </p:childTnLst>
                          </p:cTn>
                        </p:par>
                      </p:childTnLst>
                    </p:cTn>
                  </p:par>
                  <p:par>
                    <p:cTn id="212" fill="hold">
                      <p:stCondLst>
                        <p:cond delay="indefinite"/>
                      </p:stCondLst>
                      <p:childTnLst>
                        <p:par>
                          <p:cTn id="213" fill="hold">
                            <p:stCondLst>
                              <p:cond delay="0"/>
                            </p:stCondLst>
                            <p:childTnLst>
                              <p:par>
                                <p:cTn id="214" presetID="12" presetClass="entr" presetSubtype="4" fill="hold" grpId="0" nodeType="clickEffect">
                                  <p:stCondLst>
                                    <p:cond delay="0"/>
                                  </p:stCondLst>
                                  <p:childTnLst>
                                    <p:set>
                                      <p:cBhvr>
                                        <p:cTn id="215" dur="1" fill="hold">
                                          <p:stCondLst>
                                            <p:cond delay="0"/>
                                          </p:stCondLst>
                                        </p:cTn>
                                        <p:tgtEl>
                                          <p:spTgt spid="53"/>
                                        </p:tgtEl>
                                        <p:attrNameLst>
                                          <p:attrName>style.visibility</p:attrName>
                                        </p:attrNameLst>
                                      </p:cBhvr>
                                      <p:to>
                                        <p:strVal val="visible"/>
                                      </p:to>
                                    </p:set>
                                    <p:animEffect transition="in" filter="slide(fromBottom)">
                                      <p:cBhvr>
                                        <p:cTn id="2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24" grpId="0" animBg="1"/>
      <p:bldP spid="31" grpId="0" animBg="1"/>
      <p:bldP spid="32" grpId="0" animBg="1"/>
      <p:bldP spid="36" grpId="0" animBg="1"/>
      <p:bldP spid="43" grpId="0" animBg="1"/>
      <p:bldP spid="49" grpId="0" animBg="1"/>
      <p:bldP spid="55" grpId="0" animBg="1"/>
      <p:bldP spid="55" grpId="1" animBg="1"/>
      <p:bldP spid="56" grpId="0" animBg="1"/>
      <p:bldP spid="58" grpId="0" animBg="1"/>
      <p:bldP spid="64" grpId="0" animBg="1"/>
      <p:bldP spid="64" grpId="1" animBg="1"/>
      <p:bldP spid="40" grpId="0" animBg="1"/>
      <p:bldP spid="42" grpId="0" animBg="1"/>
      <p:bldP spid="42" grpId="1" animBg="1"/>
      <p:bldP spid="42" grpId="2" animBg="1"/>
      <p:bldP spid="46" grpId="0" animBg="1"/>
      <p:bldP spid="46" grpId="1" animBg="1"/>
      <p:bldP spid="46" grpId="2" animBg="1"/>
      <p:bldP spid="48" grpId="0" animBg="1"/>
      <p:bldP spid="50" grpId="0" animBg="1"/>
      <p:bldP spid="51" grpId="0" animBg="1"/>
      <p:bldP spid="53" grpId="0" animBg="1"/>
      <p:bldP spid="62" grpId="0" animBg="1"/>
      <p:bldP spid="63" grpId="0" animBg="1"/>
      <p:bldP spid="4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500826" y="232926"/>
            <a:ext cx="2357454"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کودکان به عنوان کاربران اصلی</a:t>
            </a:r>
            <a:endParaRPr lang="en-US" sz="1600" b="1" dirty="0">
              <a:solidFill>
                <a:sysClr val="windowText" lastClr="000000"/>
              </a:solidFill>
              <a:latin typeface="Times New Roman" pitchFamily="18" charset="0"/>
              <a:cs typeface="Times New Roman" pitchFamily="18" charset="0"/>
            </a:endParaRPr>
          </a:p>
        </p:txBody>
      </p:sp>
      <p:cxnSp>
        <p:nvCxnSpPr>
          <p:cNvPr id="9" name="Straight Connector 8"/>
          <p:cNvCxnSpPr/>
          <p:nvPr/>
        </p:nvCxnSpPr>
        <p:spPr>
          <a:xfrm rot="10800000">
            <a:off x="6196026" y="357166"/>
            <a:ext cx="3048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10" name="TextBox 9"/>
          <p:cNvSpPr txBox="1"/>
          <p:nvPr/>
        </p:nvSpPr>
        <p:spPr>
          <a:xfrm>
            <a:off x="2357422" y="214290"/>
            <a:ext cx="3857652"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مصالح با دوام و طیف رنگی مورد علاقه کودکان</a:t>
            </a:r>
            <a:endParaRPr lang="en-US" sz="1600" b="1" dirty="0">
              <a:solidFill>
                <a:sysClr val="windowText" lastClr="000000"/>
              </a:solidFill>
              <a:latin typeface="Times New Roman" pitchFamily="18" charset="0"/>
              <a:cs typeface="Times New Roman" pitchFamily="18" charset="0"/>
            </a:endParaRPr>
          </a:p>
        </p:txBody>
      </p:sp>
      <p:sp>
        <p:nvSpPr>
          <p:cNvPr id="11" name="TextBox 10"/>
          <p:cNvSpPr txBox="1"/>
          <p:nvPr/>
        </p:nvSpPr>
        <p:spPr>
          <a:xfrm>
            <a:off x="357158" y="785794"/>
            <a:ext cx="8501122" cy="58477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به منظور هویت بخشی به موزه که از نظر کاربری در زمره فضاهای آمو زشی قرار می گیرد و ایجاد تمایز آشکار میان این </a:t>
            </a:r>
          </a:p>
          <a:p>
            <a:pPr algn="ctr">
              <a:defRPr/>
            </a:pPr>
            <a:r>
              <a:rPr lang="fa-IR" sz="1600" b="1" dirty="0" smtClean="0">
                <a:solidFill>
                  <a:sysClr val="windowText" lastClr="000000"/>
                </a:solidFill>
                <a:latin typeface="Times New Roman" pitchFamily="18" charset="0"/>
                <a:cs typeface="Times New Roman" pitchFamily="18" charset="0"/>
              </a:rPr>
              <a:t>موزه با فضاهای صرفاً نمایشگاهی، از طیف رنگی پویا و جزئیات طراحی غیرمتداول در آن استفاده شده است.</a:t>
            </a:r>
            <a:endParaRPr lang="en-US" sz="1600" b="1" dirty="0">
              <a:solidFill>
                <a:sysClr val="windowText" lastClr="000000"/>
              </a:solidFill>
              <a:latin typeface="Times New Roman" pitchFamily="18" charset="0"/>
              <a:cs typeface="Times New Roman" pitchFamily="18" charset="0"/>
            </a:endParaRPr>
          </a:p>
        </p:txBody>
      </p:sp>
      <p:pic>
        <p:nvPicPr>
          <p:cNvPr id="12" name="Picture 11" descr="DCM_05.jpg"/>
          <p:cNvPicPr>
            <a:picLocks noChangeAspect="1"/>
          </p:cNvPicPr>
          <p:nvPr/>
        </p:nvPicPr>
        <p:blipFill>
          <a:blip r:embed="rId2" cstate="print"/>
          <a:stretch>
            <a:fillRect/>
          </a:stretch>
        </p:blipFill>
        <p:spPr>
          <a:xfrm>
            <a:off x="357158" y="1571612"/>
            <a:ext cx="4071965" cy="3235320"/>
          </a:xfrm>
          <a:prstGeom prst="rect">
            <a:avLst/>
          </a:prstGeom>
          <a:ln>
            <a:solidFill>
              <a:srgbClr val="FF0000"/>
            </a:solidFill>
          </a:ln>
        </p:spPr>
      </p:pic>
      <p:pic>
        <p:nvPicPr>
          <p:cNvPr id="14" name="Picture 13" descr="dupage_museum.jpg"/>
          <p:cNvPicPr>
            <a:picLocks noChangeAspect="1"/>
          </p:cNvPicPr>
          <p:nvPr/>
        </p:nvPicPr>
        <p:blipFill>
          <a:blip r:embed="rId3" cstate="print"/>
          <a:stretch>
            <a:fillRect/>
          </a:stretch>
        </p:blipFill>
        <p:spPr>
          <a:xfrm>
            <a:off x="4572000" y="1571612"/>
            <a:ext cx="4297631" cy="3214710"/>
          </a:xfrm>
          <a:prstGeom prst="rect">
            <a:avLst/>
          </a:prstGeom>
        </p:spPr>
      </p:pic>
      <p:sp>
        <p:nvSpPr>
          <p:cNvPr id="15" name="Rectangle 14"/>
          <p:cNvSpPr/>
          <p:nvPr/>
        </p:nvSpPr>
        <p:spPr>
          <a:xfrm>
            <a:off x="357158" y="1571612"/>
            <a:ext cx="4071966"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p:cNvSpPr/>
          <p:nvPr/>
        </p:nvSpPr>
        <p:spPr>
          <a:xfrm>
            <a:off x="357158" y="4714884"/>
            <a:ext cx="4071966" cy="714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p:nvSpPr>
        <p:spPr>
          <a:xfrm>
            <a:off x="4357686" y="1643050"/>
            <a:ext cx="71438" cy="307183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p:cNvSpPr/>
          <p:nvPr/>
        </p:nvSpPr>
        <p:spPr>
          <a:xfrm>
            <a:off x="357158" y="1643050"/>
            <a:ext cx="71438" cy="307183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TextBox 18"/>
          <p:cNvSpPr txBox="1"/>
          <p:nvPr/>
        </p:nvSpPr>
        <p:spPr>
          <a:xfrm>
            <a:off x="7858148" y="4929198"/>
            <a:ext cx="1000132"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تیم طراحی</a:t>
            </a:r>
            <a:endParaRPr lang="en-US" sz="1600" b="1" dirty="0">
              <a:solidFill>
                <a:sysClr val="windowText" lastClr="000000"/>
              </a:solidFill>
              <a:latin typeface="Times New Roman" pitchFamily="18" charset="0"/>
              <a:cs typeface="Times New Roman" pitchFamily="18" charset="0"/>
            </a:endParaRPr>
          </a:p>
        </p:txBody>
      </p:sp>
      <p:cxnSp>
        <p:nvCxnSpPr>
          <p:cNvPr id="20" name="Straight Connector 19"/>
          <p:cNvCxnSpPr/>
          <p:nvPr/>
        </p:nvCxnSpPr>
        <p:spPr>
          <a:xfrm rot="10800000">
            <a:off x="7553348" y="5072074"/>
            <a:ext cx="3048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21" name="TextBox 20"/>
          <p:cNvSpPr txBox="1"/>
          <p:nvPr/>
        </p:nvSpPr>
        <p:spPr>
          <a:xfrm>
            <a:off x="4357686" y="4947834"/>
            <a:ext cx="3214710"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در یک ارتباط کاری نزدیک با کارمندان موزه</a:t>
            </a:r>
            <a:endParaRPr lang="en-US" sz="1600" b="1" dirty="0">
              <a:solidFill>
                <a:sysClr val="windowText" lastClr="000000"/>
              </a:solidFill>
              <a:latin typeface="Times New Roman" pitchFamily="18" charset="0"/>
              <a:cs typeface="Times New Roman" pitchFamily="18" charset="0"/>
            </a:endParaRPr>
          </a:p>
        </p:txBody>
      </p:sp>
      <p:sp>
        <p:nvSpPr>
          <p:cNvPr id="22" name="TextBox 21"/>
          <p:cNvSpPr txBox="1"/>
          <p:nvPr/>
        </p:nvSpPr>
        <p:spPr>
          <a:xfrm>
            <a:off x="857224" y="4947834"/>
            <a:ext cx="3214710"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بررسی کامل شهر </a:t>
            </a:r>
            <a:r>
              <a:rPr lang="en-US" sz="1600" b="1" dirty="0" smtClean="0">
                <a:solidFill>
                  <a:sysClr val="windowText" lastClr="000000"/>
                </a:solidFill>
                <a:latin typeface="Times New Roman" pitchFamily="18" charset="0"/>
                <a:cs typeface="Times New Roman" pitchFamily="18" charset="0"/>
              </a:rPr>
              <a:t>Naperville</a:t>
            </a:r>
            <a:endParaRPr lang="en-US" sz="1600" b="1" dirty="0">
              <a:solidFill>
                <a:sysClr val="windowText" lastClr="000000"/>
              </a:solidFill>
              <a:latin typeface="Times New Roman" pitchFamily="18" charset="0"/>
              <a:cs typeface="Times New Roman" pitchFamily="18" charset="0"/>
            </a:endParaRPr>
          </a:p>
        </p:txBody>
      </p:sp>
      <p:sp>
        <p:nvSpPr>
          <p:cNvPr id="28" name="Left Brace 27"/>
          <p:cNvSpPr/>
          <p:nvPr/>
        </p:nvSpPr>
        <p:spPr>
          <a:xfrm rot="16200000">
            <a:off x="3911193" y="3661180"/>
            <a:ext cx="428627" cy="3679045"/>
          </a:xfrm>
          <a:prstGeom prst="leftBrace">
            <a:avLst>
              <a:gd name="adj1" fmla="val 393"/>
              <a:gd name="adj2" fmla="val 50000"/>
            </a:avLst>
          </a:prstGeom>
          <a:noFill/>
          <a:ln>
            <a:solidFill>
              <a:srgbClr val="FF000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9" name="TextBox 28"/>
          <p:cNvSpPr txBox="1"/>
          <p:nvPr/>
        </p:nvSpPr>
        <p:spPr>
          <a:xfrm>
            <a:off x="3500430" y="5715016"/>
            <a:ext cx="1214446"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طرح جامع</a:t>
            </a:r>
            <a:endParaRPr lang="en-US" sz="1600" b="1" dirty="0">
              <a:solidFill>
                <a:sysClr val="windowText" lastClr="000000"/>
              </a:solidFill>
              <a:latin typeface="Times New Roman" pitchFamily="18" charset="0"/>
              <a:cs typeface="Times New Roman" pitchFamily="18" charset="0"/>
            </a:endParaRPr>
          </a:p>
        </p:txBody>
      </p:sp>
      <p:cxnSp>
        <p:nvCxnSpPr>
          <p:cNvPr id="30" name="Straight Connector 29"/>
          <p:cNvCxnSpPr/>
          <p:nvPr/>
        </p:nvCxnSpPr>
        <p:spPr>
          <a:xfrm rot="10800000">
            <a:off x="3195630" y="5857892"/>
            <a:ext cx="3048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31" name="TextBox 30"/>
          <p:cNvSpPr txBox="1"/>
          <p:nvPr/>
        </p:nvSpPr>
        <p:spPr>
          <a:xfrm>
            <a:off x="2000232" y="5715016"/>
            <a:ext cx="1214446"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رشد آتی موزه</a:t>
            </a:r>
            <a:endParaRPr lang="en-US" sz="1600" b="1" dirty="0">
              <a:solidFill>
                <a:sysClr val="windowText" lastClr="000000"/>
              </a:solidFill>
              <a:latin typeface="Times New Roman" pitchFamily="18" charset="0"/>
              <a:cs typeface="Times New Roman" pitchFamily="18" charset="0"/>
            </a:endParaRPr>
          </a:p>
        </p:txBody>
      </p:sp>
      <p:sp>
        <p:nvSpPr>
          <p:cNvPr id="32" name="TextBox 31"/>
          <p:cNvSpPr txBox="1"/>
          <p:nvPr/>
        </p:nvSpPr>
        <p:spPr>
          <a:xfrm>
            <a:off x="642910" y="5715016"/>
            <a:ext cx="2428892"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ارتباط آن با شبکه راه های اصلی</a:t>
            </a:r>
            <a:endParaRPr lang="en-US" sz="1600" b="1" dirty="0">
              <a:solidFill>
                <a:sysClr val="windowText" lastClr="000000"/>
              </a:solidFill>
              <a:latin typeface="Times New Roman" pitchFamily="18" charset="0"/>
              <a:cs typeface="Times New Roman" pitchFamily="18" charset="0"/>
            </a:endParaRPr>
          </a:p>
        </p:txBody>
      </p:sp>
      <p:sp>
        <p:nvSpPr>
          <p:cNvPr id="33" name="TextBox 32"/>
          <p:cNvSpPr txBox="1"/>
          <p:nvPr/>
        </p:nvSpPr>
        <p:spPr>
          <a:xfrm>
            <a:off x="500034" y="5715016"/>
            <a:ext cx="2428892"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نحوه دسترسی کامل معلولان</a:t>
            </a:r>
            <a:endParaRPr lang="en-US" sz="1600" b="1" dirty="0">
              <a:solidFill>
                <a:sysClr val="windowText" lastClr="000000"/>
              </a:solidFill>
              <a:latin typeface="Times New Roman" pitchFamily="18" charset="0"/>
              <a:cs typeface="Times New Roman" pitchFamily="18" charset="0"/>
            </a:endParaRPr>
          </a:p>
        </p:txBody>
      </p:sp>
      <p:sp>
        <p:nvSpPr>
          <p:cNvPr id="34" name="TextBox 33"/>
          <p:cNvSpPr txBox="1"/>
          <p:nvPr/>
        </p:nvSpPr>
        <p:spPr>
          <a:xfrm>
            <a:off x="7500958" y="5715016"/>
            <a:ext cx="1357322"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محدودیت بودجه</a:t>
            </a:r>
            <a:endParaRPr lang="en-US" sz="1600" b="1" dirty="0">
              <a:solidFill>
                <a:sysClr val="windowText" lastClr="000000"/>
              </a:solidFill>
              <a:latin typeface="Times New Roman" pitchFamily="18" charset="0"/>
              <a:cs typeface="Times New Roman" pitchFamily="18" charset="0"/>
            </a:endParaRPr>
          </a:p>
        </p:txBody>
      </p:sp>
      <p:cxnSp>
        <p:nvCxnSpPr>
          <p:cNvPr id="35" name="Straight Connector 34"/>
          <p:cNvCxnSpPr/>
          <p:nvPr/>
        </p:nvCxnSpPr>
        <p:spPr>
          <a:xfrm rot="10800000">
            <a:off x="7196158" y="5857892"/>
            <a:ext cx="3048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36" name="TextBox 35"/>
          <p:cNvSpPr txBox="1"/>
          <p:nvPr/>
        </p:nvSpPr>
        <p:spPr>
          <a:xfrm>
            <a:off x="5857884" y="5715016"/>
            <a:ext cx="1357322"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فاز بندی</a:t>
            </a:r>
            <a:endParaRPr lang="en-US" sz="1600" b="1" dirty="0">
              <a:solidFill>
                <a:sysClr val="windowText" lastClr="000000"/>
              </a:solidFill>
              <a:latin typeface="Times New Roman" pitchFamily="18" charset="0"/>
              <a:cs typeface="Times New Roman" pitchFamily="18"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trips(down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ppt_x</p:attrName>
                                        </p:attrNameLst>
                                      </p:cBhvr>
                                      <p:tavLst>
                                        <p:tav tm="0">
                                          <p:val>
                                            <p:strVal val="#ppt_x-.2"/>
                                          </p:val>
                                        </p:tav>
                                        <p:tav tm="100000">
                                          <p:val>
                                            <p:strVal val="#ppt_x"/>
                                          </p:val>
                                        </p:tav>
                                      </p:tavLst>
                                    </p:anim>
                                    <p:anim calcmode="lin" valueType="num">
                                      <p:cBhvr>
                                        <p:cTn id="30"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5"/>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ppt_x</p:attrName>
                                        </p:attrNameLst>
                                      </p:cBhvr>
                                      <p:tavLst>
                                        <p:tav tm="0">
                                          <p:val>
                                            <p:strVal val="#ppt_x-.2"/>
                                          </p:val>
                                        </p:tav>
                                        <p:tav tm="100000">
                                          <p:val>
                                            <p:strVal val="#ppt_x"/>
                                          </p:val>
                                        </p:tav>
                                      </p:tavLst>
                                    </p:anim>
                                    <p:anim calcmode="lin" valueType="num">
                                      <p:cBhvr>
                                        <p:cTn id="35"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7"/>
                                        </p:tgtEl>
                                      </p:cBhvr>
                                    </p:animEffect>
                                  </p:childTnLst>
                                </p:cTn>
                              </p:par>
                              <p:par>
                                <p:cTn id="37" presetID="29"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1000" fill="hold"/>
                                        <p:tgtEl>
                                          <p:spTgt spid="16"/>
                                        </p:tgtEl>
                                        <p:attrNameLst>
                                          <p:attrName>ppt_x</p:attrName>
                                        </p:attrNameLst>
                                      </p:cBhvr>
                                      <p:tavLst>
                                        <p:tav tm="0">
                                          <p:val>
                                            <p:strVal val="#ppt_x-.2"/>
                                          </p:val>
                                        </p:tav>
                                        <p:tav tm="100000">
                                          <p:val>
                                            <p:strVal val="#ppt_x"/>
                                          </p:val>
                                        </p:tav>
                                      </p:tavLst>
                                    </p:anim>
                                    <p:anim calcmode="lin" valueType="num">
                                      <p:cBhvr>
                                        <p:cTn id="40"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6"/>
                                        </p:tgtEl>
                                      </p:cBhvr>
                                    </p:animEffect>
                                  </p:childTnLst>
                                </p:cTn>
                              </p:par>
                              <p:par>
                                <p:cTn id="42" presetID="29"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1000" fill="hold"/>
                                        <p:tgtEl>
                                          <p:spTgt spid="18"/>
                                        </p:tgtEl>
                                        <p:attrNameLst>
                                          <p:attrName>ppt_x</p:attrName>
                                        </p:attrNameLst>
                                      </p:cBhvr>
                                      <p:tavLst>
                                        <p:tav tm="0">
                                          <p:val>
                                            <p:strVal val="#ppt_x-.2"/>
                                          </p:val>
                                        </p:tav>
                                        <p:tav tm="100000">
                                          <p:val>
                                            <p:strVal val="#ppt_x"/>
                                          </p:val>
                                        </p:tav>
                                      </p:tavLst>
                                    </p:anim>
                                    <p:anim calcmode="lin" valueType="num">
                                      <p:cBhvr>
                                        <p:cTn id="45"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46" dur="1000"/>
                                        <p:tgtEl>
                                          <p:spTgt spid="18"/>
                                        </p:tgtEl>
                                      </p:cBhvr>
                                    </p:animEffect>
                                  </p:childTnLst>
                                </p:cTn>
                              </p:par>
                              <p:par>
                                <p:cTn id="47" presetID="29"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ppt_x</p:attrName>
                                        </p:attrNameLst>
                                      </p:cBhvr>
                                      <p:tavLst>
                                        <p:tav tm="0">
                                          <p:val>
                                            <p:strVal val="#ppt_x-.2"/>
                                          </p:val>
                                        </p:tav>
                                        <p:tav tm="100000">
                                          <p:val>
                                            <p:strVal val="#ppt_x"/>
                                          </p:val>
                                        </p:tav>
                                      </p:tavLst>
                                    </p:anim>
                                    <p:anim calcmode="lin" valueType="num">
                                      <p:cBhvr>
                                        <p:cTn id="50"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2"/>
                                        </p:tgtEl>
                                      </p:cBhvr>
                                    </p:animEffect>
                                  </p:childTnLst>
                                </p:cTn>
                              </p:par>
                              <p:par>
                                <p:cTn id="52" presetID="29" presetClass="entr" presetSubtype="0"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1000" fill="hold"/>
                                        <p:tgtEl>
                                          <p:spTgt spid="14"/>
                                        </p:tgtEl>
                                        <p:attrNameLst>
                                          <p:attrName>ppt_x</p:attrName>
                                        </p:attrNameLst>
                                      </p:cBhvr>
                                      <p:tavLst>
                                        <p:tav tm="0">
                                          <p:val>
                                            <p:strVal val="#ppt_x-.2"/>
                                          </p:val>
                                        </p:tav>
                                        <p:tav tm="100000">
                                          <p:val>
                                            <p:strVal val="#ppt_x"/>
                                          </p:val>
                                        </p:tav>
                                      </p:tavLst>
                                    </p:anim>
                                    <p:anim calcmode="lin" valueType="num">
                                      <p:cBhvr>
                                        <p:cTn id="55"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6" dur="10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40" presetClass="entr" presetSubtype="0" fill="hold" grpId="0" nodeType="clickEffect">
                                  <p:stCondLst>
                                    <p:cond delay="0"/>
                                  </p:stCondLst>
                                  <p:iterate type="lt">
                                    <p:tmPct val="10000"/>
                                  </p:iterate>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1"/>
                                          </p:val>
                                        </p:tav>
                                        <p:tav tm="100000">
                                          <p:val>
                                            <p:strVal val="#ppt_x"/>
                                          </p:val>
                                        </p:tav>
                                      </p:tavLst>
                                    </p:anim>
                                    <p:anim calcmode="lin" valueType="num">
                                      <p:cBhvr>
                                        <p:cTn id="63"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8" presetClass="entr" presetSubtype="12" fill="hold"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strips(downLeft)">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29" presetClass="entr" presetSubtype="0"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1000" fill="hold"/>
                                        <p:tgtEl>
                                          <p:spTgt spid="21"/>
                                        </p:tgtEl>
                                        <p:attrNameLst>
                                          <p:attrName>ppt_x</p:attrName>
                                        </p:attrNameLst>
                                      </p:cBhvr>
                                      <p:tavLst>
                                        <p:tav tm="0">
                                          <p:val>
                                            <p:strVal val="#ppt_x-.2"/>
                                          </p:val>
                                        </p:tav>
                                        <p:tav tm="100000">
                                          <p:val>
                                            <p:strVal val="#ppt_x"/>
                                          </p:val>
                                        </p:tav>
                                      </p:tavLst>
                                    </p:anim>
                                    <p:anim calcmode="lin" valueType="num">
                                      <p:cBhvr>
                                        <p:cTn id="74"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75" dur="1000"/>
                                        <p:tgtEl>
                                          <p:spTgt spid="21"/>
                                        </p:tgtEl>
                                      </p:cBhvr>
                                    </p:animEffect>
                                  </p:childTnLst>
                                </p:cTn>
                              </p:par>
                            </p:childTnLst>
                          </p:cTn>
                        </p:par>
                      </p:childTnLst>
                    </p:cTn>
                  </p:par>
                  <p:par>
                    <p:cTn id="76" fill="hold">
                      <p:stCondLst>
                        <p:cond delay="indefinite"/>
                      </p:stCondLst>
                      <p:childTnLst>
                        <p:par>
                          <p:cTn id="77" fill="hold">
                            <p:stCondLst>
                              <p:cond delay="0"/>
                            </p:stCondLst>
                            <p:childTnLst>
                              <p:par>
                                <p:cTn id="78" presetID="29" presetClass="entr" presetSubtype="0" fill="hold" grpId="0" nodeType="click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p:cTn id="80" dur="1000" fill="hold"/>
                                        <p:tgtEl>
                                          <p:spTgt spid="22"/>
                                        </p:tgtEl>
                                        <p:attrNameLst>
                                          <p:attrName>ppt_x</p:attrName>
                                        </p:attrNameLst>
                                      </p:cBhvr>
                                      <p:tavLst>
                                        <p:tav tm="0">
                                          <p:val>
                                            <p:strVal val="#ppt_x-.2"/>
                                          </p:val>
                                        </p:tav>
                                        <p:tav tm="100000">
                                          <p:val>
                                            <p:strVal val="#ppt_x"/>
                                          </p:val>
                                        </p:tav>
                                      </p:tavLst>
                                    </p:anim>
                                    <p:anim calcmode="lin" valueType="num">
                                      <p:cBhvr>
                                        <p:cTn id="81"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82" dur="10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strips(downLeft)">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17" presetClass="entr" presetSubtype="1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18" presetClass="entr" presetSubtype="12" fill="hold" nodeType="click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strips(downLeft)">
                                      <p:cBhvr>
                                        <p:cTn id="98" dur="500"/>
                                        <p:tgtEl>
                                          <p:spTgt spid="30"/>
                                        </p:tgtEl>
                                      </p:cBhvr>
                                    </p:animEffect>
                                  </p:childTnLst>
                                </p:cTn>
                              </p:par>
                            </p:childTnLst>
                          </p:cTn>
                        </p:par>
                      </p:childTnLst>
                    </p:cTn>
                  </p:par>
                  <p:par>
                    <p:cTn id="99" fill="hold">
                      <p:stCondLst>
                        <p:cond delay="indefinite"/>
                      </p:stCondLst>
                      <p:childTnLst>
                        <p:par>
                          <p:cTn id="100" fill="hold">
                            <p:stCondLst>
                              <p:cond delay="0"/>
                            </p:stCondLst>
                            <p:childTnLst>
                              <p:par>
                                <p:cTn id="101" presetID="29" presetClass="entr" presetSubtype="0" fill="hold" grpId="0" nodeType="click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1000" fill="hold"/>
                                        <p:tgtEl>
                                          <p:spTgt spid="31"/>
                                        </p:tgtEl>
                                        <p:attrNameLst>
                                          <p:attrName>ppt_x</p:attrName>
                                        </p:attrNameLst>
                                      </p:cBhvr>
                                      <p:tavLst>
                                        <p:tav tm="0">
                                          <p:val>
                                            <p:strVal val="#ppt_x-.2"/>
                                          </p:val>
                                        </p:tav>
                                        <p:tav tm="100000">
                                          <p:val>
                                            <p:strVal val="#ppt_x"/>
                                          </p:val>
                                        </p:tav>
                                      </p:tavLst>
                                    </p:anim>
                                    <p:anim calcmode="lin" valueType="num">
                                      <p:cBhvr>
                                        <p:cTn id="104"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105" dur="1000"/>
                                        <p:tgtEl>
                                          <p:spTgt spid="31"/>
                                        </p:tgtEl>
                                      </p:cBhvr>
                                    </p:animEffect>
                                  </p:childTnLst>
                                </p:cTn>
                              </p:par>
                            </p:childTnLst>
                          </p:cTn>
                        </p:par>
                      </p:childTnLst>
                    </p:cTn>
                  </p:par>
                  <p:par>
                    <p:cTn id="106" fill="hold">
                      <p:stCondLst>
                        <p:cond delay="indefinite"/>
                      </p:stCondLst>
                      <p:childTnLst>
                        <p:par>
                          <p:cTn id="107" fill="hold">
                            <p:stCondLst>
                              <p:cond delay="0"/>
                            </p:stCondLst>
                            <p:childTnLst>
                              <p:par>
                                <p:cTn id="108" presetID="29" presetClass="entr" presetSubtype="0" fill="hold" grpId="0" nodeType="click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1000" fill="hold"/>
                                        <p:tgtEl>
                                          <p:spTgt spid="32"/>
                                        </p:tgtEl>
                                        <p:attrNameLst>
                                          <p:attrName>ppt_x</p:attrName>
                                        </p:attrNameLst>
                                      </p:cBhvr>
                                      <p:tavLst>
                                        <p:tav tm="0">
                                          <p:val>
                                            <p:strVal val="#ppt_x-.2"/>
                                          </p:val>
                                        </p:tav>
                                        <p:tav tm="100000">
                                          <p:val>
                                            <p:strVal val="#ppt_x"/>
                                          </p:val>
                                        </p:tav>
                                      </p:tavLst>
                                    </p:anim>
                                    <p:anim calcmode="lin" valueType="num">
                                      <p:cBhvr>
                                        <p:cTn id="111"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112" dur="1000"/>
                                        <p:tgtEl>
                                          <p:spTgt spid="32"/>
                                        </p:tgtEl>
                                      </p:cBhvr>
                                    </p:animEffect>
                                  </p:childTnLst>
                                </p:cTn>
                              </p:par>
                            </p:childTnLst>
                          </p:cTn>
                        </p:par>
                      </p:childTnLst>
                    </p:cTn>
                  </p:par>
                  <p:par>
                    <p:cTn id="113" fill="hold">
                      <p:stCondLst>
                        <p:cond delay="indefinite"/>
                      </p:stCondLst>
                      <p:childTnLst>
                        <p:par>
                          <p:cTn id="114" fill="hold">
                            <p:stCondLst>
                              <p:cond delay="0"/>
                            </p:stCondLst>
                            <p:childTnLst>
                              <p:par>
                                <p:cTn id="115" presetID="29" presetClass="entr" presetSubtype="0" fill="hold" grpId="0" nodeType="clickEffect">
                                  <p:stCondLst>
                                    <p:cond delay="0"/>
                                  </p:stCondLst>
                                  <p:childTnLst>
                                    <p:set>
                                      <p:cBhvr>
                                        <p:cTn id="116" dur="1" fill="hold">
                                          <p:stCondLst>
                                            <p:cond delay="0"/>
                                          </p:stCondLst>
                                        </p:cTn>
                                        <p:tgtEl>
                                          <p:spTgt spid="33"/>
                                        </p:tgtEl>
                                        <p:attrNameLst>
                                          <p:attrName>style.visibility</p:attrName>
                                        </p:attrNameLst>
                                      </p:cBhvr>
                                      <p:to>
                                        <p:strVal val="visible"/>
                                      </p:to>
                                    </p:set>
                                    <p:anim calcmode="lin" valueType="num">
                                      <p:cBhvr>
                                        <p:cTn id="117" dur="1000" fill="hold"/>
                                        <p:tgtEl>
                                          <p:spTgt spid="33"/>
                                        </p:tgtEl>
                                        <p:attrNameLst>
                                          <p:attrName>ppt_x</p:attrName>
                                        </p:attrNameLst>
                                      </p:cBhvr>
                                      <p:tavLst>
                                        <p:tav tm="0">
                                          <p:val>
                                            <p:strVal val="#ppt_x-.2"/>
                                          </p:val>
                                        </p:tav>
                                        <p:tav tm="100000">
                                          <p:val>
                                            <p:strVal val="#ppt_x"/>
                                          </p:val>
                                        </p:tav>
                                      </p:tavLst>
                                    </p:anim>
                                    <p:anim calcmode="lin" valueType="num">
                                      <p:cBhvr>
                                        <p:cTn id="118"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119" dur="1000"/>
                                        <p:tgtEl>
                                          <p:spTgt spid="33"/>
                                        </p:tgtEl>
                                      </p:cBhvr>
                                    </p:animEffect>
                                  </p:childTnLst>
                                </p:cTn>
                              </p:par>
                            </p:childTnLst>
                          </p:cTn>
                        </p:par>
                      </p:childTnLst>
                    </p:cTn>
                  </p:par>
                  <p:par>
                    <p:cTn id="120" fill="hold">
                      <p:stCondLst>
                        <p:cond delay="indefinite"/>
                      </p:stCondLst>
                      <p:childTnLst>
                        <p:par>
                          <p:cTn id="121" fill="hold">
                            <p:stCondLst>
                              <p:cond delay="0"/>
                            </p:stCondLst>
                            <p:childTnLst>
                              <p:par>
                                <p:cTn id="122" presetID="41" presetClass="entr" presetSubtype="0" fill="hold" grpId="0" nodeType="clickEffect">
                                  <p:stCondLst>
                                    <p:cond delay="0"/>
                                  </p:stCondLst>
                                  <p:iterate type="lt">
                                    <p:tmPct val="10000"/>
                                  </p:iterate>
                                  <p:childTnLst>
                                    <p:set>
                                      <p:cBhvr>
                                        <p:cTn id="123" dur="1" fill="hold">
                                          <p:stCondLst>
                                            <p:cond delay="0"/>
                                          </p:stCondLst>
                                        </p:cTn>
                                        <p:tgtEl>
                                          <p:spTgt spid="34"/>
                                        </p:tgtEl>
                                        <p:attrNameLst>
                                          <p:attrName>style.visibility</p:attrName>
                                        </p:attrNameLst>
                                      </p:cBhvr>
                                      <p:to>
                                        <p:strVal val="visible"/>
                                      </p:to>
                                    </p:set>
                                    <p:anim calcmode="lin" valueType="num">
                                      <p:cBhvr>
                                        <p:cTn id="124"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5" dur="500" fill="hold"/>
                                        <p:tgtEl>
                                          <p:spTgt spid="34"/>
                                        </p:tgtEl>
                                        <p:attrNameLst>
                                          <p:attrName>ppt_y</p:attrName>
                                        </p:attrNameLst>
                                      </p:cBhvr>
                                      <p:tavLst>
                                        <p:tav tm="0">
                                          <p:val>
                                            <p:strVal val="#ppt_y"/>
                                          </p:val>
                                        </p:tav>
                                        <p:tav tm="100000">
                                          <p:val>
                                            <p:strVal val="#ppt_y"/>
                                          </p:val>
                                        </p:tav>
                                      </p:tavLst>
                                    </p:anim>
                                    <p:anim calcmode="lin" valueType="num">
                                      <p:cBhvr>
                                        <p:cTn id="126"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27"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28" dur="500" tmFilter="0,0; .5, 1; 1, 1"/>
                                        <p:tgtEl>
                                          <p:spTgt spid="34"/>
                                        </p:tgtEl>
                                      </p:cBhvr>
                                    </p:animEffect>
                                  </p:childTnLst>
                                </p:cTn>
                              </p:par>
                            </p:childTnLst>
                          </p:cTn>
                        </p:par>
                      </p:childTnLst>
                    </p:cTn>
                  </p:par>
                  <p:par>
                    <p:cTn id="129" fill="hold">
                      <p:stCondLst>
                        <p:cond delay="indefinite"/>
                      </p:stCondLst>
                      <p:childTnLst>
                        <p:par>
                          <p:cTn id="130" fill="hold">
                            <p:stCondLst>
                              <p:cond delay="0"/>
                            </p:stCondLst>
                            <p:childTnLst>
                              <p:par>
                                <p:cTn id="131" presetID="18" presetClass="entr" presetSubtype="12" fill="hold" nodeType="clickEffect">
                                  <p:stCondLst>
                                    <p:cond delay="0"/>
                                  </p:stCondLst>
                                  <p:childTnLst>
                                    <p:set>
                                      <p:cBhvr>
                                        <p:cTn id="132" dur="1" fill="hold">
                                          <p:stCondLst>
                                            <p:cond delay="0"/>
                                          </p:stCondLst>
                                        </p:cTn>
                                        <p:tgtEl>
                                          <p:spTgt spid="35"/>
                                        </p:tgtEl>
                                        <p:attrNameLst>
                                          <p:attrName>style.visibility</p:attrName>
                                        </p:attrNameLst>
                                      </p:cBhvr>
                                      <p:to>
                                        <p:strVal val="visible"/>
                                      </p:to>
                                    </p:set>
                                    <p:animEffect transition="in" filter="strips(downLeft)">
                                      <p:cBhvr>
                                        <p:cTn id="133" dur="500"/>
                                        <p:tgtEl>
                                          <p:spTgt spid="35"/>
                                        </p:tgtEl>
                                      </p:cBhvr>
                                    </p:animEffect>
                                  </p:childTnLst>
                                </p:cTn>
                              </p:par>
                            </p:childTnLst>
                          </p:cTn>
                        </p:par>
                      </p:childTnLst>
                    </p:cTn>
                  </p:par>
                  <p:par>
                    <p:cTn id="134" fill="hold">
                      <p:stCondLst>
                        <p:cond delay="indefinite"/>
                      </p:stCondLst>
                      <p:childTnLst>
                        <p:par>
                          <p:cTn id="135" fill="hold">
                            <p:stCondLst>
                              <p:cond delay="0"/>
                            </p:stCondLst>
                            <p:childTnLst>
                              <p:par>
                                <p:cTn id="136" presetID="41" presetClass="entr" presetSubtype="0" fill="hold" grpId="0" nodeType="clickEffect">
                                  <p:stCondLst>
                                    <p:cond delay="0"/>
                                  </p:stCondLst>
                                  <p:iterate type="lt">
                                    <p:tmPct val="10000"/>
                                  </p:iterate>
                                  <p:childTnLst>
                                    <p:set>
                                      <p:cBhvr>
                                        <p:cTn id="137" dur="1" fill="hold">
                                          <p:stCondLst>
                                            <p:cond delay="0"/>
                                          </p:stCondLst>
                                        </p:cTn>
                                        <p:tgtEl>
                                          <p:spTgt spid="36"/>
                                        </p:tgtEl>
                                        <p:attrNameLst>
                                          <p:attrName>style.visibility</p:attrName>
                                        </p:attrNameLst>
                                      </p:cBhvr>
                                      <p:to>
                                        <p:strVal val="visible"/>
                                      </p:to>
                                    </p:set>
                                    <p:anim calcmode="lin" valueType="num">
                                      <p:cBhvr>
                                        <p:cTn id="138"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39" dur="500" fill="hold"/>
                                        <p:tgtEl>
                                          <p:spTgt spid="36"/>
                                        </p:tgtEl>
                                        <p:attrNameLst>
                                          <p:attrName>ppt_y</p:attrName>
                                        </p:attrNameLst>
                                      </p:cBhvr>
                                      <p:tavLst>
                                        <p:tav tm="0">
                                          <p:val>
                                            <p:strVal val="#ppt_y"/>
                                          </p:val>
                                        </p:tav>
                                        <p:tav tm="100000">
                                          <p:val>
                                            <p:strVal val="#ppt_y"/>
                                          </p:val>
                                        </p:tav>
                                      </p:tavLst>
                                    </p:anim>
                                    <p:anim calcmode="lin" valueType="num">
                                      <p:cBhvr>
                                        <p:cTn id="140"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41"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42"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5" grpId="0" animBg="1"/>
      <p:bldP spid="16" grpId="0" animBg="1"/>
      <p:bldP spid="17" grpId="0" animBg="1"/>
      <p:bldP spid="18" grpId="0" animBg="1"/>
      <p:bldP spid="19" grpId="0" animBg="1"/>
      <p:bldP spid="21" grpId="0" animBg="1"/>
      <p:bldP spid="22" grpId="0" animBg="1"/>
      <p:bldP spid="28" grpId="0" animBg="1"/>
      <p:bldP spid="29" grpId="0" animBg="1"/>
      <p:bldP spid="31" grpId="0" animBg="1"/>
      <p:bldP spid="32" grpId="0" animBg="1"/>
      <p:bldP spid="33" grpId="0" animBg="1"/>
      <p:bldP spid="34" grpId="0" animBg="1"/>
      <p:bldP spid="3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00958" y="947306"/>
            <a:ext cx="1357322"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فاز یک</a:t>
            </a:r>
            <a:endParaRPr lang="en-US" sz="1600" b="1" dirty="0">
              <a:solidFill>
                <a:sysClr val="windowText" lastClr="000000"/>
              </a:solidFill>
              <a:latin typeface="Times New Roman" pitchFamily="18" charset="0"/>
              <a:cs typeface="Times New Roman" pitchFamily="18" charset="0"/>
            </a:endParaRPr>
          </a:p>
        </p:txBody>
      </p:sp>
      <p:cxnSp>
        <p:nvCxnSpPr>
          <p:cNvPr id="3" name="Straight Connector 2"/>
          <p:cNvCxnSpPr/>
          <p:nvPr/>
        </p:nvCxnSpPr>
        <p:spPr>
          <a:xfrm rot="10800000">
            <a:off x="7196158" y="1069958"/>
            <a:ext cx="3048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4" name="TextBox 3"/>
          <p:cNvSpPr txBox="1"/>
          <p:nvPr/>
        </p:nvSpPr>
        <p:spPr>
          <a:xfrm>
            <a:off x="5857884" y="947306"/>
            <a:ext cx="1357322"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پنج سال</a:t>
            </a:r>
            <a:endParaRPr lang="en-US" sz="1600" b="1" dirty="0">
              <a:solidFill>
                <a:sysClr val="windowText" lastClr="000000"/>
              </a:solidFill>
              <a:latin typeface="Times New Roman" pitchFamily="18" charset="0"/>
              <a:cs typeface="Times New Roman" pitchFamily="18" charset="0"/>
            </a:endParaRPr>
          </a:p>
        </p:txBody>
      </p:sp>
      <p:sp>
        <p:nvSpPr>
          <p:cNvPr id="5" name="TextBox 4"/>
          <p:cNvSpPr txBox="1"/>
          <p:nvPr/>
        </p:nvSpPr>
        <p:spPr>
          <a:xfrm>
            <a:off x="285720" y="285728"/>
            <a:ext cx="5286412" cy="830997"/>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به دلیل بزرگ بودن دهانه سازه و الزامات سازه ای مختص یک کاربری عمومی، تقویت گسترده سازه را به یکی از ضرورت ها و الویت های عمده ی کار تبدیل شد.  </a:t>
            </a:r>
            <a:endParaRPr lang="en-US" sz="1600" b="1" dirty="0">
              <a:solidFill>
                <a:sysClr val="windowText" lastClr="000000"/>
              </a:solidFill>
              <a:latin typeface="Times New Roman" pitchFamily="18" charset="0"/>
              <a:cs typeface="Times New Roman" pitchFamily="18" charset="0"/>
            </a:endParaRPr>
          </a:p>
        </p:txBody>
      </p:sp>
      <p:sp>
        <p:nvSpPr>
          <p:cNvPr id="7" name="TextBox 6"/>
          <p:cNvSpPr txBox="1"/>
          <p:nvPr/>
        </p:nvSpPr>
        <p:spPr>
          <a:xfrm>
            <a:off x="285720" y="1285860"/>
            <a:ext cx="5286412" cy="58477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علاوه بر ساخت مجدد پله های موجود، یک راه پله دیگر نیز، به منظور رعایت مقررات ایمنی به ساختمان اضافه شد.</a:t>
            </a:r>
            <a:endParaRPr lang="en-US" sz="1600" b="1" dirty="0">
              <a:solidFill>
                <a:sysClr val="windowText" lastClr="000000"/>
              </a:solidFill>
              <a:latin typeface="Times New Roman" pitchFamily="18" charset="0"/>
              <a:cs typeface="Times New Roman" pitchFamily="18" charset="0"/>
            </a:endParaRPr>
          </a:p>
        </p:txBody>
      </p:sp>
      <p:sp>
        <p:nvSpPr>
          <p:cNvPr id="9" name="Right Brace 8"/>
          <p:cNvSpPr/>
          <p:nvPr/>
        </p:nvSpPr>
        <p:spPr>
          <a:xfrm>
            <a:off x="5572132" y="571480"/>
            <a:ext cx="285752" cy="1143008"/>
          </a:xfrm>
          <a:prstGeom prst="rightBrace">
            <a:avLst>
              <a:gd name="adj1" fmla="val 0"/>
              <a:gd name="adj2" fmla="val 48710"/>
            </a:avLst>
          </a:prstGeom>
          <a:noFill/>
          <a:ln>
            <a:solidFill>
              <a:srgbClr val="C0000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dirty="0">
              <a:solidFill>
                <a:srgbClr val="FF0000"/>
              </a:solidFill>
            </a:endParaRPr>
          </a:p>
        </p:txBody>
      </p:sp>
      <p:pic>
        <p:nvPicPr>
          <p:cNvPr id="10" name="Picture 9" descr="DCM_03.jpg"/>
          <p:cNvPicPr>
            <a:picLocks noChangeAspect="1"/>
          </p:cNvPicPr>
          <p:nvPr/>
        </p:nvPicPr>
        <p:blipFill>
          <a:blip r:embed="rId2" cstate="print"/>
          <a:stretch>
            <a:fillRect/>
          </a:stretch>
        </p:blipFill>
        <p:spPr>
          <a:xfrm>
            <a:off x="5786446" y="1857364"/>
            <a:ext cx="3040066" cy="4081289"/>
          </a:xfrm>
          <a:prstGeom prst="rect">
            <a:avLst/>
          </a:prstGeom>
        </p:spPr>
        <p:style>
          <a:lnRef idx="2">
            <a:schemeClr val="dk1"/>
          </a:lnRef>
          <a:fillRef idx="1">
            <a:schemeClr val="lt1"/>
          </a:fillRef>
          <a:effectRef idx="0">
            <a:schemeClr val="dk1"/>
          </a:effectRef>
          <a:fontRef idx="minor">
            <a:schemeClr val="dk1"/>
          </a:fontRef>
        </p:style>
      </p:pic>
      <p:sp>
        <p:nvSpPr>
          <p:cNvPr id="11" name="TextBox 10"/>
          <p:cNvSpPr txBox="1"/>
          <p:nvPr/>
        </p:nvSpPr>
        <p:spPr>
          <a:xfrm>
            <a:off x="5786446" y="6072206"/>
            <a:ext cx="3000396" cy="46166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200" b="1" dirty="0" smtClean="0">
                <a:solidFill>
                  <a:sysClr val="windowText" lastClr="000000"/>
                </a:solidFill>
                <a:latin typeface="Times New Roman" pitchFamily="18" charset="0"/>
                <a:cs typeface="Times New Roman" pitchFamily="18" charset="0"/>
              </a:rPr>
              <a:t>ستون های تقویت موزه، یک جنگل خیالی از فرم و ریتم ایجاد کرده است.</a:t>
            </a:r>
            <a:endParaRPr lang="en-US" sz="1200" b="1" dirty="0">
              <a:solidFill>
                <a:sysClr val="windowText" lastClr="000000"/>
              </a:solidFill>
              <a:latin typeface="Times New Roman" pitchFamily="18" charset="0"/>
              <a:cs typeface="Times New Roman" pitchFamily="18" charset="0"/>
            </a:endParaRPr>
          </a:p>
        </p:txBody>
      </p:sp>
      <p:cxnSp>
        <p:nvCxnSpPr>
          <p:cNvPr id="13" name="Straight Arrow Connector 12"/>
          <p:cNvCxnSpPr>
            <a:stCxn id="11" idx="0"/>
          </p:cNvCxnSpPr>
          <p:nvPr/>
        </p:nvCxnSpPr>
        <p:spPr>
          <a:xfrm rot="5400000" flipH="1" flipV="1">
            <a:off x="6072198" y="3929066"/>
            <a:ext cx="3357586" cy="9286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4" name="Straight Arrow Connector 13"/>
          <p:cNvCxnSpPr>
            <a:stCxn id="11" idx="0"/>
          </p:cNvCxnSpPr>
          <p:nvPr/>
        </p:nvCxnSpPr>
        <p:spPr>
          <a:xfrm rot="5400000" flipH="1" flipV="1">
            <a:off x="5929322" y="4286256"/>
            <a:ext cx="3143272" cy="42862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TextBox 16"/>
          <p:cNvSpPr txBox="1"/>
          <p:nvPr/>
        </p:nvSpPr>
        <p:spPr>
          <a:xfrm>
            <a:off x="285720" y="2143116"/>
            <a:ext cx="5286412" cy="58477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در این ساختمان از عناصر شمایل گونه و نمادین قابل فهم و تشخیص برای کودکان بهره می جوید.</a:t>
            </a:r>
            <a:endParaRPr lang="en-US" sz="1600" b="1" dirty="0">
              <a:solidFill>
                <a:sysClr val="windowText" lastClr="000000"/>
              </a:solidFill>
              <a:latin typeface="Times New Roman" pitchFamily="18" charset="0"/>
              <a:cs typeface="Times New Roman" pitchFamily="18" charset="0"/>
            </a:endParaRPr>
          </a:p>
        </p:txBody>
      </p:sp>
      <p:pic>
        <p:nvPicPr>
          <p:cNvPr id="18" name="Picture 17" descr="DCM_02.jpg"/>
          <p:cNvPicPr>
            <a:picLocks noChangeAspect="1"/>
          </p:cNvPicPr>
          <p:nvPr/>
        </p:nvPicPr>
        <p:blipFill>
          <a:blip r:embed="rId3" cstate="print"/>
          <a:stretch>
            <a:fillRect/>
          </a:stretch>
        </p:blipFill>
        <p:spPr>
          <a:xfrm>
            <a:off x="2928926" y="2857496"/>
            <a:ext cx="2653169" cy="3643338"/>
          </a:xfrm>
          <a:prstGeom prst="rect">
            <a:avLst/>
          </a:prstGeom>
        </p:spPr>
        <p:style>
          <a:lnRef idx="2">
            <a:schemeClr val="dk1"/>
          </a:lnRef>
          <a:fillRef idx="1">
            <a:schemeClr val="lt1"/>
          </a:fillRef>
          <a:effectRef idx="0">
            <a:schemeClr val="dk1"/>
          </a:effectRef>
          <a:fontRef idx="minor">
            <a:schemeClr val="dk1"/>
          </a:fontRef>
        </p:style>
      </p:pic>
      <p:sp>
        <p:nvSpPr>
          <p:cNvPr id="19" name="TextBox 18"/>
          <p:cNvSpPr txBox="1"/>
          <p:nvPr/>
        </p:nvSpPr>
        <p:spPr>
          <a:xfrm>
            <a:off x="285720" y="2928934"/>
            <a:ext cx="2428892" cy="1015663"/>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200" b="1" dirty="0" smtClean="0">
                <a:solidFill>
                  <a:sysClr val="windowText" lastClr="000000"/>
                </a:solidFill>
                <a:latin typeface="Times New Roman" pitchFamily="18" charset="0"/>
                <a:cs typeface="Times New Roman" pitchFamily="18" charset="0"/>
              </a:rPr>
              <a:t>نخستین چیزی که از موزه ی کودکان </a:t>
            </a:r>
            <a:r>
              <a:rPr lang="en-US" sz="1200" b="1" dirty="0" err="1" smtClean="0">
                <a:solidFill>
                  <a:sysClr val="windowText" lastClr="000000"/>
                </a:solidFill>
                <a:latin typeface="Times New Roman" pitchFamily="18" charset="0"/>
                <a:cs typeface="Times New Roman" pitchFamily="18" charset="0"/>
              </a:rPr>
              <a:t>DuPage</a:t>
            </a:r>
            <a:r>
              <a:rPr lang="fa-IR" sz="1200" b="1" dirty="0" smtClean="0">
                <a:solidFill>
                  <a:sysClr val="windowText" lastClr="000000"/>
                </a:solidFill>
                <a:latin typeface="Times New Roman" pitchFamily="18" charset="0"/>
                <a:cs typeface="Times New Roman" pitchFamily="18" charset="0"/>
              </a:rPr>
              <a:t> دیده می شود، یک در بزرگ قرمز رنگ به ارتفاع 35 فوت است، که به تمام بازدید کنندگیان خوش آمد می گوید  و به شناسنامه ی گرافیکی تبدیل شده است.</a:t>
            </a:r>
            <a:endParaRPr lang="en-US" sz="1200" b="1" dirty="0" smtClean="0">
              <a:solidFill>
                <a:sysClr val="windowText" lastClr="000000"/>
              </a:solidFill>
              <a:latin typeface="Times New Roman" pitchFamily="18" charset="0"/>
              <a:cs typeface="Times New Roman" pitchFamily="18" charset="0"/>
            </a:endParaRPr>
          </a:p>
        </p:txBody>
      </p:sp>
      <p:cxnSp>
        <p:nvCxnSpPr>
          <p:cNvPr id="20" name="Straight Arrow Connector 19"/>
          <p:cNvCxnSpPr>
            <a:stCxn id="19" idx="3"/>
          </p:cNvCxnSpPr>
          <p:nvPr/>
        </p:nvCxnSpPr>
        <p:spPr>
          <a:xfrm>
            <a:off x="2714612" y="3436766"/>
            <a:ext cx="1714512" cy="170674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23" name="Picture 22" descr="visit_image 02.jpg"/>
          <p:cNvPicPr>
            <a:picLocks noChangeAspect="1"/>
          </p:cNvPicPr>
          <p:nvPr/>
        </p:nvPicPr>
        <p:blipFill>
          <a:blip r:embed="rId4" cstate="print"/>
          <a:stretch>
            <a:fillRect/>
          </a:stretch>
        </p:blipFill>
        <p:spPr>
          <a:xfrm>
            <a:off x="571472" y="4481534"/>
            <a:ext cx="1905000" cy="2019300"/>
          </a:xfrm>
          <a:prstGeom prst="rect">
            <a:avLst/>
          </a:prstGeom>
        </p:spPr>
        <p:style>
          <a:lnRef idx="2">
            <a:schemeClr val="dk1"/>
          </a:lnRef>
          <a:fillRef idx="1">
            <a:schemeClr val="lt1"/>
          </a:fillRef>
          <a:effectRef idx="0">
            <a:schemeClr val="dk1"/>
          </a:effectRef>
          <a:fontRef idx="minor">
            <a:schemeClr val="dk1"/>
          </a:fontRef>
        </p:style>
      </p:pic>
      <p:sp>
        <p:nvSpPr>
          <p:cNvPr id="24" name="TextBox 23"/>
          <p:cNvSpPr txBox="1"/>
          <p:nvPr/>
        </p:nvSpPr>
        <p:spPr>
          <a:xfrm>
            <a:off x="285720" y="2143116"/>
            <a:ext cx="5286412" cy="52322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1400" b="1" dirty="0" smtClean="0">
                <a:solidFill>
                  <a:sysClr val="windowText" lastClr="000000"/>
                </a:solidFill>
                <a:latin typeface="Times New Roman" pitchFamily="18" charset="0"/>
                <a:cs typeface="Times New Roman" pitchFamily="18" charset="0"/>
              </a:rPr>
              <a:t>Susan Broad</a:t>
            </a:r>
            <a:r>
              <a:rPr lang="fa-IR" sz="1400" b="1" dirty="0" smtClean="0">
                <a:solidFill>
                  <a:sysClr val="windowText" lastClr="000000"/>
                </a:solidFill>
                <a:latin typeface="Times New Roman" pitchFamily="18" charset="0"/>
                <a:cs typeface="Times New Roman" pitchFamily="18" charset="0"/>
              </a:rPr>
              <a:t>: این در نشانه ای است از آنچه ما بدان اعتقاد داریم. از دیدگاه ما چون در این موزه به روی کودکان باز می شود، پس باید متناسب با حال و هوای آنان باشد.</a:t>
            </a:r>
            <a:endParaRPr lang="en-US" sz="1400" b="1" dirty="0">
              <a:solidFill>
                <a:sysClr val="windowText" lastClr="000000"/>
              </a:solidFill>
              <a:latin typeface="Times New Roman" pitchFamily="18" charset="0"/>
              <a:cs typeface="Times New Roman" pitchFamily="18"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strips(down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7" dur="1000" fill="hold"/>
                                        <p:tgtEl>
                                          <p:spTgt spid="4"/>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8" presetClass="entr" presetSubtype="12"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strips(downLeft)">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strips(downLeft)">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blinds(horizontal)">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circle(in)">
                                      <p:cBhvr>
                                        <p:cTn id="59" dur="2000"/>
                                        <p:tgtEl>
                                          <p:spTgt spid="13"/>
                                        </p:tgtEl>
                                      </p:cBhvr>
                                    </p:animEffect>
                                  </p:childTnLst>
                                </p:cTn>
                              </p:par>
                              <p:par>
                                <p:cTn id="60" presetID="6" presetClass="entr" presetSubtype="16"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circle(in)">
                                      <p:cBhvr>
                                        <p:cTn id="62" dur="20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mph" presetSubtype="0" fill="hold" nodeType="clickEffect">
                                  <p:stCondLst>
                                    <p:cond delay="0"/>
                                  </p:stCondLst>
                                  <p:childTnLst>
                                    <p:animClr clrSpc="hsl">
                                      <p:cBhvr override="childStyle">
                                        <p:cTn id="66" dur="500" fill="hold"/>
                                        <p:tgtEl>
                                          <p:spTgt spid="13"/>
                                        </p:tgtEl>
                                        <p:attrNameLst>
                                          <p:attrName>style.color</p:attrName>
                                        </p:attrNameLst>
                                      </p:cBhvr>
                                      <p:by>
                                        <p:hsl h="7200000" s="0" l="0"/>
                                      </p:by>
                                    </p:animClr>
                                    <p:animClr clrSpc="hsl">
                                      <p:cBhvr>
                                        <p:cTn id="67" dur="500" fill="hold"/>
                                        <p:tgtEl>
                                          <p:spTgt spid="13"/>
                                        </p:tgtEl>
                                        <p:attrNameLst>
                                          <p:attrName>fillcolor</p:attrName>
                                        </p:attrNameLst>
                                      </p:cBhvr>
                                      <p:by>
                                        <p:hsl h="7200000" s="0" l="0"/>
                                      </p:by>
                                    </p:animClr>
                                    <p:animClr clrSpc="hsl">
                                      <p:cBhvr>
                                        <p:cTn id="68" dur="500" fill="hold"/>
                                        <p:tgtEl>
                                          <p:spTgt spid="13"/>
                                        </p:tgtEl>
                                        <p:attrNameLst>
                                          <p:attrName>stroke.color</p:attrName>
                                        </p:attrNameLst>
                                      </p:cBhvr>
                                      <p:by>
                                        <p:hsl h="7200000" s="0" l="0"/>
                                      </p:by>
                                    </p:animClr>
                                    <p:set>
                                      <p:cBhvr>
                                        <p:cTn id="69" dur="500" fill="hold"/>
                                        <p:tgtEl>
                                          <p:spTgt spid="13"/>
                                        </p:tgtEl>
                                        <p:attrNameLst>
                                          <p:attrName>fill.type</p:attrName>
                                        </p:attrNameLst>
                                      </p:cBhvr>
                                      <p:to>
                                        <p:strVal val="solid"/>
                                      </p:to>
                                    </p:set>
                                  </p:childTnLst>
                                </p:cTn>
                              </p:par>
                              <p:par>
                                <p:cTn id="70" presetID="21" presetClass="emph" presetSubtype="0" fill="hold" nodeType="withEffect">
                                  <p:stCondLst>
                                    <p:cond delay="0"/>
                                  </p:stCondLst>
                                  <p:childTnLst>
                                    <p:animClr clrSpc="hsl">
                                      <p:cBhvr override="childStyle">
                                        <p:cTn id="71" dur="500" fill="hold"/>
                                        <p:tgtEl>
                                          <p:spTgt spid="14"/>
                                        </p:tgtEl>
                                        <p:attrNameLst>
                                          <p:attrName>style.color</p:attrName>
                                        </p:attrNameLst>
                                      </p:cBhvr>
                                      <p:by>
                                        <p:hsl h="7200000" s="0" l="0"/>
                                      </p:by>
                                    </p:animClr>
                                    <p:animClr clrSpc="hsl">
                                      <p:cBhvr>
                                        <p:cTn id="72" dur="500" fill="hold"/>
                                        <p:tgtEl>
                                          <p:spTgt spid="14"/>
                                        </p:tgtEl>
                                        <p:attrNameLst>
                                          <p:attrName>fillcolor</p:attrName>
                                        </p:attrNameLst>
                                      </p:cBhvr>
                                      <p:by>
                                        <p:hsl h="7200000" s="0" l="0"/>
                                      </p:by>
                                    </p:animClr>
                                    <p:animClr clrSpc="hsl">
                                      <p:cBhvr>
                                        <p:cTn id="73" dur="500" fill="hold"/>
                                        <p:tgtEl>
                                          <p:spTgt spid="14"/>
                                        </p:tgtEl>
                                        <p:attrNameLst>
                                          <p:attrName>stroke.color</p:attrName>
                                        </p:attrNameLst>
                                      </p:cBhvr>
                                      <p:by>
                                        <p:hsl h="7200000" s="0" l="0"/>
                                      </p:by>
                                    </p:animClr>
                                    <p:set>
                                      <p:cBhvr>
                                        <p:cTn id="74" dur="500" fill="hold"/>
                                        <p:tgtEl>
                                          <p:spTgt spid="14"/>
                                        </p:tgtEl>
                                        <p:attrNameLst>
                                          <p:attrName>fill.type</p:attrName>
                                        </p:attrNameLst>
                                      </p:cBhvr>
                                      <p:to>
                                        <p:strVal val="solid"/>
                                      </p:to>
                                    </p:set>
                                  </p:childTnLst>
                                </p:cTn>
                              </p:par>
                            </p:childTnLst>
                          </p:cTn>
                        </p:par>
                      </p:childTnLst>
                    </p:cTn>
                  </p:par>
                  <p:par>
                    <p:cTn id="75" fill="hold">
                      <p:stCondLst>
                        <p:cond delay="indefinite"/>
                      </p:stCondLst>
                      <p:childTnLst>
                        <p:par>
                          <p:cTn id="76" fill="hold">
                            <p:stCondLst>
                              <p:cond delay="0"/>
                            </p:stCondLst>
                            <p:childTnLst>
                              <p:par>
                                <p:cTn id="77" presetID="50" presetClass="entr" presetSubtype="0" decel="100000"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1000" fill="hold"/>
                                        <p:tgtEl>
                                          <p:spTgt spid="17"/>
                                        </p:tgtEl>
                                        <p:attrNameLst>
                                          <p:attrName>ppt_w</p:attrName>
                                        </p:attrNameLst>
                                      </p:cBhvr>
                                      <p:tavLst>
                                        <p:tav tm="0">
                                          <p:val>
                                            <p:strVal val="#ppt_w+.3"/>
                                          </p:val>
                                        </p:tav>
                                        <p:tav tm="100000">
                                          <p:val>
                                            <p:strVal val="#ppt_w"/>
                                          </p:val>
                                        </p:tav>
                                      </p:tavLst>
                                    </p:anim>
                                    <p:anim calcmode="lin" valueType="num">
                                      <p:cBhvr>
                                        <p:cTn id="80" dur="1000" fill="hold"/>
                                        <p:tgtEl>
                                          <p:spTgt spid="17"/>
                                        </p:tgtEl>
                                        <p:attrNameLst>
                                          <p:attrName>ppt_h</p:attrName>
                                        </p:attrNameLst>
                                      </p:cBhvr>
                                      <p:tavLst>
                                        <p:tav tm="0">
                                          <p:val>
                                            <p:strVal val="#ppt_h"/>
                                          </p:val>
                                        </p:tav>
                                        <p:tav tm="100000">
                                          <p:val>
                                            <p:strVal val="#ppt_h"/>
                                          </p:val>
                                        </p:tav>
                                      </p:tavLst>
                                    </p:anim>
                                    <p:animEffect transition="in" filter="fade">
                                      <p:cBhvr>
                                        <p:cTn id="81" dur="1000"/>
                                        <p:tgtEl>
                                          <p:spTgt spid="17"/>
                                        </p:tgtEl>
                                      </p:cBhvr>
                                    </p:animEffect>
                                  </p:childTnLst>
                                </p:cTn>
                              </p:par>
                            </p:childTnLst>
                          </p:cTn>
                        </p:par>
                      </p:childTnLst>
                    </p:cTn>
                  </p:par>
                  <p:par>
                    <p:cTn id="82" fill="hold">
                      <p:stCondLst>
                        <p:cond delay="indefinite"/>
                      </p:stCondLst>
                      <p:childTnLst>
                        <p:par>
                          <p:cTn id="83" fill="hold">
                            <p:stCondLst>
                              <p:cond delay="0"/>
                            </p:stCondLst>
                            <p:childTnLst>
                              <p:par>
                                <p:cTn id="84" presetID="23" presetClass="entr" presetSubtype="16" fill="hold" nodeType="clickEffect">
                                  <p:stCondLst>
                                    <p:cond delay="0"/>
                                  </p:stCondLst>
                                  <p:childTnLst>
                                    <p:set>
                                      <p:cBhvr>
                                        <p:cTn id="85" dur="1" fill="hold">
                                          <p:stCondLst>
                                            <p:cond delay="0"/>
                                          </p:stCondLst>
                                        </p:cTn>
                                        <p:tgtEl>
                                          <p:spTgt spid="18"/>
                                        </p:tgtEl>
                                        <p:attrNameLst>
                                          <p:attrName>style.visibility</p:attrName>
                                        </p:attrNameLst>
                                      </p:cBhvr>
                                      <p:to>
                                        <p:strVal val="visible"/>
                                      </p:to>
                                    </p:set>
                                    <p:anim calcmode="lin" valueType="num">
                                      <p:cBhvr>
                                        <p:cTn id="86" dur="500" fill="hold"/>
                                        <p:tgtEl>
                                          <p:spTgt spid="18"/>
                                        </p:tgtEl>
                                        <p:attrNameLst>
                                          <p:attrName>ppt_w</p:attrName>
                                        </p:attrNameLst>
                                      </p:cBhvr>
                                      <p:tavLst>
                                        <p:tav tm="0">
                                          <p:val>
                                            <p:fltVal val="0"/>
                                          </p:val>
                                        </p:tav>
                                        <p:tav tm="100000">
                                          <p:val>
                                            <p:strVal val="#ppt_w"/>
                                          </p:val>
                                        </p:tav>
                                      </p:tavLst>
                                    </p:anim>
                                    <p:anim calcmode="lin" valueType="num">
                                      <p:cBhvr>
                                        <p:cTn id="87" dur="500" fill="hold"/>
                                        <p:tgtEl>
                                          <p:spTgt spid="18"/>
                                        </p:tgtEl>
                                        <p:attrNameLst>
                                          <p:attrName>ppt_h</p:attrName>
                                        </p:attrNameLst>
                                      </p:cBhvr>
                                      <p:tavLst>
                                        <p:tav tm="0">
                                          <p:val>
                                            <p:fltVal val="0"/>
                                          </p:val>
                                        </p:tav>
                                        <p:tav tm="100000">
                                          <p:val>
                                            <p:strVal val="#ppt_h"/>
                                          </p:val>
                                        </p:tav>
                                      </p:tavLst>
                                    </p:anim>
                                  </p:childTnLst>
                                </p:cTn>
                              </p:par>
                              <p:par>
                                <p:cTn id="88" presetID="23" presetClass="entr" presetSubtype="16"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 calcmode="lin" valueType="num">
                                      <p:cBhvr>
                                        <p:cTn id="90" dur="500" fill="hold"/>
                                        <p:tgtEl>
                                          <p:spTgt spid="19"/>
                                        </p:tgtEl>
                                        <p:attrNameLst>
                                          <p:attrName>ppt_w</p:attrName>
                                        </p:attrNameLst>
                                      </p:cBhvr>
                                      <p:tavLst>
                                        <p:tav tm="0">
                                          <p:val>
                                            <p:fltVal val="0"/>
                                          </p:val>
                                        </p:tav>
                                        <p:tav tm="100000">
                                          <p:val>
                                            <p:strVal val="#ppt_w"/>
                                          </p:val>
                                        </p:tav>
                                      </p:tavLst>
                                    </p:anim>
                                    <p:anim calcmode="lin" valueType="num">
                                      <p:cBhvr>
                                        <p:cTn id="91"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92" fill="hold">
                      <p:stCondLst>
                        <p:cond delay="indefinite"/>
                      </p:stCondLst>
                      <p:childTnLst>
                        <p:par>
                          <p:cTn id="93" fill="hold">
                            <p:stCondLst>
                              <p:cond delay="0"/>
                            </p:stCondLst>
                            <p:childTnLst>
                              <p:par>
                                <p:cTn id="94" presetID="51" presetClass="entr" presetSubtype="0" fill="hold" nodeType="click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770" decel="100000"/>
                                        <p:tgtEl>
                                          <p:spTgt spid="23"/>
                                        </p:tgtEl>
                                      </p:cBhvr>
                                    </p:animEffect>
                                    <p:animScale>
                                      <p:cBhvr>
                                        <p:cTn id="97" dur="770" decel="100000"/>
                                        <p:tgtEl>
                                          <p:spTgt spid="23"/>
                                        </p:tgtEl>
                                      </p:cBhvr>
                                      <p:from x="10000" y="10000"/>
                                      <p:to x="200000" y="450000"/>
                                    </p:animScale>
                                    <p:animScale>
                                      <p:cBhvr>
                                        <p:cTn id="98" dur="1230" accel="100000" fill="hold">
                                          <p:stCondLst>
                                            <p:cond delay="770"/>
                                          </p:stCondLst>
                                        </p:cTn>
                                        <p:tgtEl>
                                          <p:spTgt spid="23"/>
                                        </p:tgtEl>
                                      </p:cBhvr>
                                      <p:from x="200000" y="450000"/>
                                      <p:to x="100000" y="100000"/>
                                    </p:animScale>
                                    <p:set>
                                      <p:cBhvr>
                                        <p:cTn id="99" dur="770" fill="hold"/>
                                        <p:tgtEl>
                                          <p:spTgt spid="23"/>
                                        </p:tgtEl>
                                        <p:attrNameLst>
                                          <p:attrName>ppt_x</p:attrName>
                                        </p:attrNameLst>
                                      </p:cBhvr>
                                      <p:to>
                                        <p:strVal val="(0.5)"/>
                                      </p:to>
                                    </p:set>
                                    <p:anim from="(0.5)" to="(#ppt_x)" calcmode="lin" valueType="num">
                                      <p:cBhvr>
                                        <p:cTn id="100" dur="1230" accel="100000" fill="hold">
                                          <p:stCondLst>
                                            <p:cond delay="770"/>
                                          </p:stCondLst>
                                        </p:cTn>
                                        <p:tgtEl>
                                          <p:spTgt spid="23"/>
                                        </p:tgtEl>
                                        <p:attrNameLst>
                                          <p:attrName>ppt_x</p:attrName>
                                        </p:attrNameLst>
                                      </p:cBhvr>
                                    </p:anim>
                                    <p:set>
                                      <p:cBhvr>
                                        <p:cTn id="101" dur="770" fill="hold"/>
                                        <p:tgtEl>
                                          <p:spTgt spid="23"/>
                                        </p:tgtEl>
                                        <p:attrNameLst>
                                          <p:attrName>ppt_y</p:attrName>
                                        </p:attrNameLst>
                                      </p:cBhvr>
                                      <p:to>
                                        <p:strVal val="(#ppt_y+0.4)"/>
                                      </p:to>
                                    </p:set>
                                    <p:anim from="(#ppt_y+0.4)" to="(#ppt_y)" calcmode="lin" valueType="num">
                                      <p:cBhvr>
                                        <p:cTn id="102" dur="1230" accel="100000" fill="hold">
                                          <p:stCondLst>
                                            <p:cond delay="770"/>
                                          </p:stCondLst>
                                        </p:cTn>
                                        <p:tgtEl>
                                          <p:spTgt spid="23"/>
                                        </p:tgtEl>
                                        <p:attrNameLst>
                                          <p:attrName>ppt_y</p:attrName>
                                        </p:attrNameLst>
                                      </p:cBhvr>
                                    </p:anim>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1" presetClass="emph" presetSubtype="0" fill="hold" nodeType="clickEffect">
                                  <p:stCondLst>
                                    <p:cond delay="0"/>
                                  </p:stCondLst>
                                  <p:childTnLst>
                                    <p:animClr clrSpc="hsl">
                                      <p:cBhvr override="childStyle">
                                        <p:cTn id="111" dur="500" fill="hold"/>
                                        <p:tgtEl>
                                          <p:spTgt spid="20"/>
                                        </p:tgtEl>
                                        <p:attrNameLst>
                                          <p:attrName>style.color</p:attrName>
                                        </p:attrNameLst>
                                      </p:cBhvr>
                                      <p:by>
                                        <p:hsl h="7200000" s="0" l="0"/>
                                      </p:by>
                                    </p:animClr>
                                    <p:animClr clrSpc="hsl">
                                      <p:cBhvr>
                                        <p:cTn id="112" dur="500" fill="hold"/>
                                        <p:tgtEl>
                                          <p:spTgt spid="20"/>
                                        </p:tgtEl>
                                        <p:attrNameLst>
                                          <p:attrName>fillcolor</p:attrName>
                                        </p:attrNameLst>
                                      </p:cBhvr>
                                      <p:by>
                                        <p:hsl h="7200000" s="0" l="0"/>
                                      </p:by>
                                    </p:animClr>
                                    <p:animClr clrSpc="hsl">
                                      <p:cBhvr>
                                        <p:cTn id="113" dur="500" fill="hold"/>
                                        <p:tgtEl>
                                          <p:spTgt spid="20"/>
                                        </p:tgtEl>
                                        <p:attrNameLst>
                                          <p:attrName>stroke.color</p:attrName>
                                        </p:attrNameLst>
                                      </p:cBhvr>
                                      <p:by>
                                        <p:hsl h="7200000" s="0" l="0"/>
                                      </p:by>
                                    </p:animClr>
                                    <p:set>
                                      <p:cBhvr>
                                        <p:cTn id="114" dur="500" fill="hold"/>
                                        <p:tgtEl>
                                          <p:spTgt spid="20"/>
                                        </p:tgtEl>
                                        <p:attrNameLst>
                                          <p:attrName>fill.type</p:attrName>
                                        </p:attrNameLst>
                                      </p:cBhvr>
                                      <p:to>
                                        <p:strVal val="solid"/>
                                      </p:to>
                                    </p:set>
                                  </p:childTnLst>
                                </p:cTn>
                              </p:par>
                            </p:childTnLst>
                          </p:cTn>
                        </p:par>
                      </p:childTnLst>
                    </p:cTn>
                  </p:par>
                  <p:par>
                    <p:cTn id="115" fill="hold">
                      <p:stCondLst>
                        <p:cond delay="indefinite"/>
                      </p:stCondLst>
                      <p:childTnLst>
                        <p:par>
                          <p:cTn id="116" fill="hold">
                            <p:stCondLst>
                              <p:cond delay="0"/>
                            </p:stCondLst>
                            <p:childTnLst>
                              <p:par>
                                <p:cTn id="117" presetID="50" presetClass="entr" presetSubtype="0" decel="100000" fill="hold" grpId="0" nodeType="clickEffect">
                                  <p:stCondLst>
                                    <p:cond delay="0"/>
                                  </p:stCondLst>
                                  <p:childTnLst>
                                    <p:set>
                                      <p:cBhvr>
                                        <p:cTn id="118" dur="1" fill="hold">
                                          <p:stCondLst>
                                            <p:cond delay="0"/>
                                          </p:stCondLst>
                                        </p:cTn>
                                        <p:tgtEl>
                                          <p:spTgt spid="24"/>
                                        </p:tgtEl>
                                        <p:attrNameLst>
                                          <p:attrName>style.visibility</p:attrName>
                                        </p:attrNameLst>
                                      </p:cBhvr>
                                      <p:to>
                                        <p:strVal val="visible"/>
                                      </p:to>
                                    </p:set>
                                    <p:anim calcmode="lin" valueType="num">
                                      <p:cBhvr>
                                        <p:cTn id="119" dur="1000" fill="hold"/>
                                        <p:tgtEl>
                                          <p:spTgt spid="24"/>
                                        </p:tgtEl>
                                        <p:attrNameLst>
                                          <p:attrName>ppt_w</p:attrName>
                                        </p:attrNameLst>
                                      </p:cBhvr>
                                      <p:tavLst>
                                        <p:tav tm="0">
                                          <p:val>
                                            <p:strVal val="#ppt_w+.3"/>
                                          </p:val>
                                        </p:tav>
                                        <p:tav tm="100000">
                                          <p:val>
                                            <p:strVal val="#ppt_w"/>
                                          </p:val>
                                        </p:tav>
                                      </p:tavLst>
                                    </p:anim>
                                    <p:anim calcmode="lin" valueType="num">
                                      <p:cBhvr>
                                        <p:cTn id="120" dur="1000" fill="hold"/>
                                        <p:tgtEl>
                                          <p:spTgt spid="24"/>
                                        </p:tgtEl>
                                        <p:attrNameLst>
                                          <p:attrName>ppt_h</p:attrName>
                                        </p:attrNameLst>
                                      </p:cBhvr>
                                      <p:tavLst>
                                        <p:tav tm="0">
                                          <p:val>
                                            <p:strVal val="#ppt_h"/>
                                          </p:val>
                                        </p:tav>
                                        <p:tav tm="100000">
                                          <p:val>
                                            <p:strVal val="#ppt_h"/>
                                          </p:val>
                                        </p:tav>
                                      </p:tavLst>
                                    </p:anim>
                                    <p:animEffect transition="in" filter="fade">
                                      <p:cBhvr>
                                        <p:cTn id="12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7" grpId="0" animBg="1"/>
      <p:bldP spid="9" grpId="0" animBg="1"/>
      <p:bldP spid="11" grpId="0" animBg="1"/>
      <p:bldP spid="17" grpId="0" animBg="1"/>
      <p:bldP spid="19" grpId="0" animBg="1"/>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16" y="214290"/>
            <a:ext cx="1643074"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مراحل مختلف فاز یک</a:t>
            </a:r>
            <a:endParaRPr lang="en-US" sz="1600" b="1" dirty="0">
              <a:solidFill>
                <a:sysClr val="windowText" lastClr="000000"/>
              </a:solidFill>
              <a:latin typeface="Times New Roman" pitchFamily="18" charset="0"/>
              <a:cs typeface="Times New Roman" pitchFamily="18" charset="0"/>
            </a:endParaRPr>
          </a:p>
        </p:txBody>
      </p:sp>
      <p:cxnSp>
        <p:nvCxnSpPr>
          <p:cNvPr id="5" name="Straight Connector 4"/>
          <p:cNvCxnSpPr/>
          <p:nvPr/>
        </p:nvCxnSpPr>
        <p:spPr>
          <a:xfrm rot="10800000">
            <a:off x="6553216" y="357166"/>
            <a:ext cx="3048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6" name="TextBox 5"/>
          <p:cNvSpPr txBox="1"/>
          <p:nvPr/>
        </p:nvSpPr>
        <p:spPr>
          <a:xfrm>
            <a:off x="4572000" y="232926"/>
            <a:ext cx="2000264"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عناصر موجود در ساختمان</a:t>
            </a:r>
            <a:endParaRPr lang="en-US" sz="1600" b="1" dirty="0">
              <a:solidFill>
                <a:sysClr val="windowText" lastClr="000000"/>
              </a:solidFill>
              <a:latin typeface="Times New Roman" pitchFamily="18" charset="0"/>
              <a:cs typeface="Times New Roman" pitchFamily="18" charset="0"/>
            </a:endParaRPr>
          </a:p>
        </p:txBody>
      </p:sp>
      <p:cxnSp>
        <p:nvCxnSpPr>
          <p:cNvPr id="7" name="Straight Connector 6"/>
          <p:cNvCxnSpPr/>
          <p:nvPr/>
        </p:nvCxnSpPr>
        <p:spPr>
          <a:xfrm rot="10800000">
            <a:off x="4267200" y="357166"/>
            <a:ext cx="304800" cy="1588"/>
          </a:xfrm>
          <a:prstGeom prst="line">
            <a:avLst/>
          </a:prstGeom>
        </p:spPr>
        <p:style>
          <a:lnRef idx="1">
            <a:schemeClr val="accent2"/>
          </a:lnRef>
          <a:fillRef idx="0">
            <a:schemeClr val="accent2"/>
          </a:fillRef>
          <a:effectRef idx="0">
            <a:schemeClr val="accent2"/>
          </a:effectRef>
          <a:fontRef idx="minor">
            <a:schemeClr val="tx1"/>
          </a:fontRef>
        </p:style>
      </p:cxnSp>
      <p:sp>
        <p:nvSpPr>
          <p:cNvPr id="8" name="TextBox 7"/>
          <p:cNvSpPr txBox="1"/>
          <p:nvPr/>
        </p:nvSpPr>
        <p:spPr>
          <a:xfrm>
            <a:off x="2714612" y="214290"/>
            <a:ext cx="1571636"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سقف های بلند</a:t>
            </a:r>
            <a:endParaRPr lang="en-US" sz="1600" b="1" dirty="0">
              <a:solidFill>
                <a:sysClr val="windowText" lastClr="000000"/>
              </a:solidFill>
              <a:latin typeface="Times New Roman" pitchFamily="18" charset="0"/>
              <a:cs typeface="Times New Roman" pitchFamily="18" charset="0"/>
            </a:endParaRPr>
          </a:p>
        </p:txBody>
      </p:sp>
      <p:sp>
        <p:nvSpPr>
          <p:cNvPr id="9" name="TextBox 8"/>
          <p:cNvSpPr txBox="1"/>
          <p:nvPr/>
        </p:nvSpPr>
        <p:spPr>
          <a:xfrm>
            <a:off x="571472" y="214290"/>
            <a:ext cx="1571636"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اسکلت بتونی </a:t>
            </a:r>
            <a:endParaRPr lang="en-US" sz="1600" b="1" dirty="0">
              <a:solidFill>
                <a:sysClr val="windowText" lastClr="000000"/>
              </a:solidFill>
              <a:latin typeface="Times New Roman" pitchFamily="18" charset="0"/>
              <a:cs typeface="Times New Roman" pitchFamily="18" charset="0"/>
            </a:endParaRPr>
          </a:p>
        </p:txBody>
      </p:sp>
      <p:sp>
        <p:nvSpPr>
          <p:cNvPr id="10" name="TextBox 9"/>
          <p:cNvSpPr txBox="1"/>
          <p:nvPr/>
        </p:nvSpPr>
        <p:spPr>
          <a:xfrm>
            <a:off x="285720" y="857232"/>
            <a:ext cx="8429684" cy="857256"/>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طراحی معماری و طراحی نمایشگاهی موزه به طور هم زمان صورت گرفته است تا با استفاده از رنگ های متعدد و ایجاد تنوع های فضایی جالب توجه که امکان مشاهده موضوعات از پرسپکتیو های مختلف را فراهم می آورد، نوعی حس تحرک و سرزندگی به مجموعه القا کند و در کل، ساختمان از یک شخصیت فعال و پویا برخوردار گردد. </a:t>
            </a:r>
            <a:endParaRPr lang="en-US" sz="1600" b="1" dirty="0">
              <a:solidFill>
                <a:sysClr val="windowText" lastClr="000000"/>
              </a:solidFill>
              <a:latin typeface="Times New Roman" pitchFamily="18" charset="0"/>
              <a:cs typeface="Times New Roman" pitchFamily="18" charset="0"/>
            </a:endParaRPr>
          </a:p>
        </p:txBody>
      </p:sp>
      <p:pic>
        <p:nvPicPr>
          <p:cNvPr id="11" name="Picture 10" descr="DCM_04.jpg"/>
          <p:cNvPicPr>
            <a:picLocks noChangeAspect="1"/>
          </p:cNvPicPr>
          <p:nvPr/>
        </p:nvPicPr>
        <p:blipFill>
          <a:blip r:embed="rId2" cstate="print"/>
          <a:stretch>
            <a:fillRect/>
          </a:stretch>
        </p:blipFill>
        <p:spPr>
          <a:xfrm>
            <a:off x="4500562" y="2000240"/>
            <a:ext cx="3683008" cy="3811913"/>
          </a:xfrm>
          <a:prstGeom prst="rect">
            <a:avLst/>
          </a:prstGeom>
        </p:spPr>
        <p:style>
          <a:lnRef idx="2">
            <a:schemeClr val="dk1"/>
          </a:lnRef>
          <a:fillRef idx="1">
            <a:schemeClr val="lt1"/>
          </a:fillRef>
          <a:effectRef idx="0">
            <a:schemeClr val="dk1"/>
          </a:effectRef>
          <a:fontRef idx="minor">
            <a:schemeClr val="dk1"/>
          </a:fontRef>
        </p:style>
      </p:pic>
      <p:pic>
        <p:nvPicPr>
          <p:cNvPr id="12" name="Picture 11" descr="DCM_03.jpg"/>
          <p:cNvPicPr>
            <a:picLocks noChangeAspect="1"/>
          </p:cNvPicPr>
          <p:nvPr/>
        </p:nvPicPr>
        <p:blipFill>
          <a:blip r:embed="rId3" cstate="print"/>
          <a:stretch>
            <a:fillRect/>
          </a:stretch>
        </p:blipFill>
        <p:spPr>
          <a:xfrm>
            <a:off x="888992" y="2000240"/>
            <a:ext cx="3111504" cy="3786214"/>
          </a:xfrm>
          <a:prstGeom prst="rect">
            <a:avLst/>
          </a:prstGeom>
        </p:spPr>
        <p:style>
          <a:lnRef idx="2">
            <a:schemeClr val="dk1"/>
          </a:lnRef>
          <a:fillRef idx="1">
            <a:schemeClr val="lt1"/>
          </a:fillRef>
          <a:effectRef idx="0">
            <a:schemeClr val="dk1"/>
          </a:effectRef>
          <a:fontRef idx="minor">
            <a:schemeClr val="dk1"/>
          </a:fontRef>
        </p:style>
      </p:pic>
      <p:sp>
        <p:nvSpPr>
          <p:cNvPr id="13" name="Left-Up Arrow 12"/>
          <p:cNvSpPr/>
          <p:nvPr/>
        </p:nvSpPr>
        <p:spPr>
          <a:xfrm rot="2638213">
            <a:off x="4978724" y="2327248"/>
            <a:ext cx="901065" cy="918046"/>
          </a:xfrm>
          <a:prstGeom prst="leftUpArrow">
            <a:avLst>
              <a:gd name="adj1" fmla="val 14798"/>
              <a:gd name="adj2" fmla="val 16486"/>
              <a:gd name="adj3" fmla="val 25000"/>
            </a:avLst>
          </a:prstGeom>
          <a:solidFill>
            <a:srgbClr val="F51B88"/>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TextBox 15"/>
          <p:cNvSpPr txBox="1"/>
          <p:nvPr/>
        </p:nvSpPr>
        <p:spPr>
          <a:xfrm>
            <a:off x="357158" y="5987497"/>
            <a:ext cx="8429684" cy="58477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طرح جالب ستون های تقویتی به دست های به سمت بالا برده شده کودکان شبیه است، گویی کودکان با دست های خود ساختمان را نگه داشته اند.</a:t>
            </a:r>
            <a:endParaRPr lang="en-US" sz="1600" b="1" dirty="0">
              <a:solidFill>
                <a:sysClr val="windowText" lastClr="000000"/>
              </a:solidFill>
              <a:latin typeface="Times New Roman" pitchFamily="18" charset="0"/>
              <a:cs typeface="Times New Roman" pitchFamily="18" charset="0"/>
            </a:endParaRPr>
          </a:p>
        </p:txBody>
      </p:sp>
      <p:sp>
        <p:nvSpPr>
          <p:cNvPr id="17" name="Down Arrow 16"/>
          <p:cNvSpPr/>
          <p:nvPr/>
        </p:nvSpPr>
        <p:spPr>
          <a:xfrm rot="2724567">
            <a:off x="3532116" y="1708083"/>
            <a:ext cx="430363" cy="1071570"/>
          </a:xfrm>
          <a:prstGeom prst="downArrow">
            <a:avLst/>
          </a:prstGeom>
          <a:solidFill>
            <a:srgbClr val="F51B88"/>
          </a:solidFill>
          <a:ln>
            <a:solidFill>
              <a:srgbClr val="E0166D"/>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strips(downLeft)">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strips(downLef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ppt_x</p:attrName>
                                        </p:attrNameLst>
                                      </p:cBhvr>
                                      <p:tavLst>
                                        <p:tav tm="0">
                                          <p:val>
                                            <p:strVal val="#ppt_x-.2"/>
                                          </p:val>
                                        </p:tav>
                                        <p:tav tm="100000">
                                          <p:val>
                                            <p:strVal val="#ppt_x"/>
                                          </p:val>
                                        </p:tav>
                                      </p:tavLst>
                                    </p:anim>
                                    <p:anim calcmode="lin" valueType="num">
                                      <p:cBhvr>
                                        <p:cTn id="36"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ppt_x</p:attrName>
                                        </p:attrNameLst>
                                      </p:cBhvr>
                                      <p:tavLst>
                                        <p:tav tm="0">
                                          <p:val>
                                            <p:strVal val="#ppt_x-.2"/>
                                          </p:val>
                                        </p:tav>
                                        <p:tav tm="100000">
                                          <p:val>
                                            <p:strVal val="#ppt_x"/>
                                          </p:val>
                                        </p:tav>
                                      </p:tavLst>
                                    </p:anim>
                                    <p:anim calcmode="lin" valueType="num">
                                      <p:cBhvr>
                                        <p:cTn id="4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Scale>
                                      <p:cBhvr>
                                        <p:cTn id="4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0"/>
                                        </p:tgtEl>
                                        <p:attrNameLst>
                                          <p:attrName>ppt_x</p:attrName>
                                          <p:attrName>ppt_y</p:attrName>
                                        </p:attrNameLst>
                                      </p:cBhvr>
                                    </p:animMotion>
                                    <p:animEffect transition="in" filter="fade">
                                      <p:cBhvr>
                                        <p:cTn id="51" dur="10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5" presetClass="entr" presetSubtype="10"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checkerboard(across)">
                                      <p:cBhvr>
                                        <p:cTn id="56" dur="500"/>
                                        <p:tgtEl>
                                          <p:spTgt spid="11"/>
                                        </p:tgtEl>
                                      </p:cBhvr>
                                    </p:animEffect>
                                  </p:childTnLst>
                                </p:cTn>
                              </p:par>
                              <p:par>
                                <p:cTn id="57" presetID="5" presetClass="entr" presetSubtype="10"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checkerboard(across)">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58" presetClass="entr" presetSubtype="0" accel="100000" fill="hold" grpId="1" nodeType="click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2000" fill="hold"/>
                                        <p:tgtEl>
                                          <p:spTgt spid="13"/>
                                        </p:tgtEl>
                                        <p:attrNameLst>
                                          <p:attrName>ppt_w</p:attrName>
                                        </p:attrNameLst>
                                      </p:cBhvr>
                                      <p:tavLst>
                                        <p:tav tm="0">
                                          <p:val>
                                            <p:strVal val="#ppt_w*2.5"/>
                                          </p:val>
                                        </p:tav>
                                        <p:tav tm="100000">
                                          <p:val>
                                            <p:strVal val="#ppt_w"/>
                                          </p:val>
                                        </p:tav>
                                      </p:tavLst>
                                    </p:anim>
                                    <p:anim calcmode="lin" valueType="num">
                                      <p:cBhvr>
                                        <p:cTn id="70" dur="2000" fill="hold"/>
                                        <p:tgtEl>
                                          <p:spTgt spid="13"/>
                                        </p:tgtEl>
                                        <p:attrNameLst>
                                          <p:attrName>ppt_h</p:attrName>
                                        </p:attrNameLst>
                                      </p:cBhvr>
                                      <p:tavLst>
                                        <p:tav tm="0">
                                          <p:val>
                                            <p:strVal val="#ppt_h*0.01"/>
                                          </p:val>
                                        </p:tav>
                                        <p:tav tm="100000">
                                          <p:val>
                                            <p:strVal val="#ppt_h"/>
                                          </p:val>
                                        </p:tav>
                                      </p:tavLst>
                                    </p:anim>
                                    <p:anim calcmode="lin" valueType="num">
                                      <p:cBhvr>
                                        <p:cTn id="71" dur="2000" fill="hold"/>
                                        <p:tgtEl>
                                          <p:spTgt spid="13"/>
                                        </p:tgtEl>
                                        <p:attrNameLst>
                                          <p:attrName>ppt_x</p:attrName>
                                        </p:attrNameLst>
                                      </p:cBhvr>
                                      <p:tavLst>
                                        <p:tav tm="0">
                                          <p:val>
                                            <p:strVal val="#ppt_x"/>
                                          </p:val>
                                        </p:tav>
                                        <p:tav tm="100000">
                                          <p:val>
                                            <p:strVal val="#ppt_x"/>
                                          </p:val>
                                        </p:tav>
                                      </p:tavLst>
                                    </p:anim>
                                    <p:anim calcmode="lin" valueType="num">
                                      <p:cBhvr>
                                        <p:cTn id="72" dur="2000" fill="hold"/>
                                        <p:tgtEl>
                                          <p:spTgt spid="13"/>
                                        </p:tgtEl>
                                        <p:attrNameLst>
                                          <p:attrName>ppt_y</p:attrName>
                                        </p:attrNameLst>
                                      </p:cBhvr>
                                      <p:tavLst>
                                        <p:tav tm="0">
                                          <p:val>
                                            <p:strVal val="#ppt_h+1"/>
                                          </p:val>
                                        </p:tav>
                                        <p:tav tm="100000">
                                          <p:val>
                                            <p:strVal val="#ppt_y"/>
                                          </p:val>
                                        </p:tav>
                                      </p:tavLst>
                                    </p:anim>
                                    <p:animEffect transition="in" filter="fade">
                                      <p:cBhvr>
                                        <p:cTn id="73" dur="20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63" presetClass="path" presetSubtype="0" accel="50000" decel="50000" fill="hold" grpId="0" nodeType="clickEffect">
                                  <p:stCondLst>
                                    <p:cond delay="0"/>
                                  </p:stCondLst>
                                  <p:childTnLst>
                                    <p:animMotion origin="layout" path="M -1.94444E-6 4.44444E-6 L 0.09445 4.44444E-6 " pathEditMode="relative" rAng="0" ptsTypes="AA">
                                      <p:cBhvr>
                                        <p:cTn id="77" dur="2000" fill="hold"/>
                                        <p:tgtEl>
                                          <p:spTgt spid="13"/>
                                        </p:tgtEl>
                                        <p:attrNameLst>
                                          <p:attrName>ppt_x</p:attrName>
                                          <p:attrName>ppt_y</p:attrName>
                                        </p:attrNameLst>
                                      </p:cBhvr>
                                      <p:rCtr x="47" y="0"/>
                                    </p:animMotion>
                                  </p:childTnLst>
                                </p:cTn>
                              </p:par>
                            </p:childTnLst>
                          </p:cTn>
                        </p:par>
                      </p:childTnLst>
                    </p:cTn>
                  </p:par>
                  <p:par>
                    <p:cTn id="78" fill="hold">
                      <p:stCondLst>
                        <p:cond delay="indefinite"/>
                      </p:stCondLst>
                      <p:childTnLst>
                        <p:par>
                          <p:cTn id="79" fill="hold">
                            <p:stCondLst>
                              <p:cond delay="0"/>
                            </p:stCondLst>
                            <p:childTnLst>
                              <p:par>
                                <p:cTn id="80" presetID="30" presetClass="entr" presetSubtype="0" fill="hold" grpId="2"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800" decel="100000"/>
                                        <p:tgtEl>
                                          <p:spTgt spid="17"/>
                                        </p:tgtEl>
                                      </p:cBhvr>
                                    </p:animEffect>
                                    <p:anim calcmode="lin" valueType="num">
                                      <p:cBhvr>
                                        <p:cTn id="83" dur="800" decel="100000" fill="hold"/>
                                        <p:tgtEl>
                                          <p:spTgt spid="17"/>
                                        </p:tgtEl>
                                        <p:attrNameLst>
                                          <p:attrName>style.rotation</p:attrName>
                                        </p:attrNameLst>
                                      </p:cBhvr>
                                      <p:tavLst>
                                        <p:tav tm="0">
                                          <p:val>
                                            <p:fltVal val="-90"/>
                                          </p:val>
                                        </p:tav>
                                        <p:tav tm="100000">
                                          <p:val>
                                            <p:fltVal val="0"/>
                                          </p:val>
                                        </p:tav>
                                      </p:tavLst>
                                    </p:anim>
                                    <p:anim calcmode="lin" valueType="num">
                                      <p:cBhvr>
                                        <p:cTn id="84" dur="800" decel="100000" fill="hold"/>
                                        <p:tgtEl>
                                          <p:spTgt spid="17"/>
                                        </p:tgtEl>
                                        <p:attrNameLst>
                                          <p:attrName>ppt_x</p:attrName>
                                        </p:attrNameLst>
                                      </p:cBhvr>
                                      <p:tavLst>
                                        <p:tav tm="0">
                                          <p:val>
                                            <p:strVal val="#ppt_x+0.4"/>
                                          </p:val>
                                        </p:tav>
                                        <p:tav tm="100000">
                                          <p:val>
                                            <p:strVal val="#ppt_x-0.05"/>
                                          </p:val>
                                        </p:tav>
                                      </p:tavLst>
                                    </p:anim>
                                    <p:anim calcmode="lin" valueType="num">
                                      <p:cBhvr>
                                        <p:cTn id="85" dur="800" decel="100000" fill="hold"/>
                                        <p:tgtEl>
                                          <p:spTgt spid="17"/>
                                        </p:tgtEl>
                                        <p:attrNameLst>
                                          <p:attrName>ppt_y</p:attrName>
                                        </p:attrNameLst>
                                      </p:cBhvr>
                                      <p:tavLst>
                                        <p:tav tm="0">
                                          <p:val>
                                            <p:strVal val="#ppt_y-0.4"/>
                                          </p:val>
                                        </p:tav>
                                        <p:tav tm="100000">
                                          <p:val>
                                            <p:strVal val="#ppt_y+0.1"/>
                                          </p:val>
                                        </p:tav>
                                      </p:tavLst>
                                    </p:anim>
                                    <p:anim calcmode="lin" valueType="num">
                                      <p:cBhvr>
                                        <p:cTn id="86"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87"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1" presetClass="emph" presetSubtype="0" fill="hold" grpId="1" nodeType="clickEffect">
                                  <p:stCondLst>
                                    <p:cond delay="0"/>
                                  </p:stCondLst>
                                  <p:childTnLst>
                                    <p:animClr clrSpc="hsl">
                                      <p:cBhvr override="childStyle">
                                        <p:cTn id="91" dur="500" fill="hold"/>
                                        <p:tgtEl>
                                          <p:spTgt spid="17"/>
                                        </p:tgtEl>
                                        <p:attrNameLst>
                                          <p:attrName>style.color</p:attrName>
                                        </p:attrNameLst>
                                      </p:cBhvr>
                                      <p:by>
                                        <p:hsl h="7200000" s="0" l="0"/>
                                      </p:by>
                                    </p:animClr>
                                    <p:animClr clrSpc="hsl">
                                      <p:cBhvr>
                                        <p:cTn id="92" dur="500" fill="hold"/>
                                        <p:tgtEl>
                                          <p:spTgt spid="17"/>
                                        </p:tgtEl>
                                        <p:attrNameLst>
                                          <p:attrName>fillcolor</p:attrName>
                                        </p:attrNameLst>
                                      </p:cBhvr>
                                      <p:by>
                                        <p:hsl h="7200000" s="0" l="0"/>
                                      </p:by>
                                    </p:animClr>
                                    <p:animClr clrSpc="hsl">
                                      <p:cBhvr>
                                        <p:cTn id="93" dur="500" fill="hold"/>
                                        <p:tgtEl>
                                          <p:spTgt spid="17"/>
                                        </p:tgtEl>
                                        <p:attrNameLst>
                                          <p:attrName>stroke.color</p:attrName>
                                        </p:attrNameLst>
                                      </p:cBhvr>
                                      <p:by>
                                        <p:hsl h="7200000" s="0" l="0"/>
                                      </p:by>
                                    </p:animClr>
                                    <p:set>
                                      <p:cBhvr>
                                        <p:cTn id="94" dur="500" fill="hold"/>
                                        <p:tgtEl>
                                          <p:spTgt spid="1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10" grpId="0" animBg="1"/>
      <p:bldP spid="13" grpId="0" animBg="1"/>
      <p:bldP spid="13" grpId="1" animBg="1"/>
      <p:bldP spid="16" grpId="0" animBg="1"/>
      <p:bldP spid="17" grpId="1" animBg="1"/>
      <p:bldP spid="17"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58" y="214290"/>
            <a:ext cx="8429684" cy="58477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در کل ایجاد تحرک و شور و هیجان در یک ساختمان بزرگ با بودجه ای بسیار محدود، از طریق ابزار های مشخصی همچون مصالح، فرم و بافت امکان پذیر است، از این رو طرح با وجود کودکانه بودن، از نوعی پیچیدگی برخوردار است.</a:t>
            </a:r>
            <a:endParaRPr lang="en-US" sz="1600" b="1" dirty="0">
              <a:solidFill>
                <a:sysClr val="windowText" lastClr="000000"/>
              </a:solidFill>
              <a:latin typeface="Times New Roman" pitchFamily="18" charset="0"/>
              <a:cs typeface="Times New Roman" pitchFamily="18" charset="0"/>
            </a:endParaRPr>
          </a:p>
        </p:txBody>
      </p:sp>
      <p:pic>
        <p:nvPicPr>
          <p:cNvPr id="5" name="Picture 4" descr="store.jpg"/>
          <p:cNvPicPr>
            <a:picLocks noChangeAspect="1"/>
          </p:cNvPicPr>
          <p:nvPr/>
        </p:nvPicPr>
        <p:blipFill>
          <a:blip r:embed="rId2" cstate="print"/>
          <a:stretch>
            <a:fillRect/>
          </a:stretch>
        </p:blipFill>
        <p:spPr>
          <a:xfrm>
            <a:off x="4714876" y="1000107"/>
            <a:ext cx="4048136" cy="3238509"/>
          </a:xfrm>
          <a:prstGeom prst="rect">
            <a:avLst/>
          </a:prstGeom>
        </p:spPr>
        <p:style>
          <a:lnRef idx="2">
            <a:schemeClr val="dk1"/>
          </a:lnRef>
          <a:fillRef idx="1">
            <a:schemeClr val="lt1"/>
          </a:fillRef>
          <a:effectRef idx="0">
            <a:schemeClr val="dk1"/>
          </a:effectRef>
          <a:fontRef idx="minor">
            <a:schemeClr val="dk1"/>
          </a:fontRef>
        </p:style>
      </p:pic>
      <p:sp>
        <p:nvSpPr>
          <p:cNvPr id="6" name="TextBox 5"/>
          <p:cNvSpPr txBox="1"/>
          <p:nvPr/>
        </p:nvSpPr>
        <p:spPr>
          <a:xfrm>
            <a:off x="2857488" y="1000108"/>
            <a:ext cx="1633550"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20 رنگ مختلف</a:t>
            </a:r>
            <a:endParaRPr lang="en-US" sz="1600" b="1" dirty="0">
              <a:solidFill>
                <a:sysClr val="windowText" lastClr="000000"/>
              </a:solidFill>
              <a:latin typeface="Times New Roman" pitchFamily="18" charset="0"/>
              <a:cs typeface="Times New Roman" pitchFamily="18" charset="0"/>
            </a:endParaRPr>
          </a:p>
        </p:txBody>
      </p:sp>
      <p:sp>
        <p:nvSpPr>
          <p:cNvPr id="7" name="TextBox 6"/>
          <p:cNvSpPr txBox="1"/>
          <p:nvPr/>
        </p:nvSpPr>
        <p:spPr>
          <a:xfrm>
            <a:off x="2857488" y="1518810"/>
            <a:ext cx="1633550"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نورهای رنگی آویزان</a:t>
            </a:r>
            <a:endParaRPr lang="en-US" sz="1600" b="1" dirty="0">
              <a:solidFill>
                <a:sysClr val="windowText" lastClr="000000"/>
              </a:solidFill>
              <a:latin typeface="Times New Roman" pitchFamily="18" charset="0"/>
              <a:cs typeface="Times New Roman" pitchFamily="18" charset="0"/>
            </a:endParaRPr>
          </a:p>
        </p:txBody>
      </p:sp>
      <p:sp>
        <p:nvSpPr>
          <p:cNvPr id="8" name="Right Arrow 7"/>
          <p:cNvSpPr/>
          <p:nvPr/>
        </p:nvSpPr>
        <p:spPr>
          <a:xfrm rot="20463442">
            <a:off x="4450127" y="1271694"/>
            <a:ext cx="1845939" cy="249088"/>
          </a:xfrm>
          <a:prstGeom prst="rightArrow">
            <a:avLst/>
          </a:prstGeom>
          <a:solidFill>
            <a:srgbClr val="F51B88"/>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p:cNvSpPr txBox="1"/>
          <p:nvPr/>
        </p:nvSpPr>
        <p:spPr>
          <a:xfrm>
            <a:off x="2857488" y="2071678"/>
            <a:ext cx="1633550"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یک دیوار لمس کردنی</a:t>
            </a:r>
            <a:endParaRPr lang="en-US" sz="1600" b="1" dirty="0">
              <a:solidFill>
                <a:sysClr val="windowText" lastClr="000000"/>
              </a:solidFill>
              <a:latin typeface="Times New Roman" pitchFamily="18" charset="0"/>
              <a:cs typeface="Times New Roman" pitchFamily="18" charset="0"/>
            </a:endParaRPr>
          </a:p>
        </p:txBody>
      </p:sp>
      <p:pic>
        <p:nvPicPr>
          <p:cNvPr id="10" name="Picture 9" descr="DCM_16.jpg"/>
          <p:cNvPicPr>
            <a:picLocks noChangeAspect="1"/>
          </p:cNvPicPr>
          <p:nvPr/>
        </p:nvPicPr>
        <p:blipFill>
          <a:blip r:embed="rId3" cstate="print"/>
          <a:stretch>
            <a:fillRect/>
          </a:stretch>
        </p:blipFill>
        <p:spPr>
          <a:xfrm>
            <a:off x="357158" y="2571744"/>
            <a:ext cx="4143404" cy="3071834"/>
          </a:xfrm>
          <a:prstGeom prst="rect">
            <a:avLst/>
          </a:prstGeom>
        </p:spPr>
        <p:style>
          <a:lnRef idx="2">
            <a:schemeClr val="dk1"/>
          </a:lnRef>
          <a:fillRef idx="1">
            <a:schemeClr val="lt1"/>
          </a:fillRef>
          <a:effectRef idx="0">
            <a:schemeClr val="dk1"/>
          </a:effectRef>
          <a:fontRef idx="minor">
            <a:schemeClr val="dk1"/>
          </a:fontRef>
        </p:style>
      </p:pic>
      <p:sp>
        <p:nvSpPr>
          <p:cNvPr id="11" name="TextBox 10"/>
          <p:cNvSpPr txBox="1"/>
          <p:nvPr/>
        </p:nvSpPr>
        <p:spPr>
          <a:xfrm>
            <a:off x="357158" y="1033991"/>
            <a:ext cx="2276492" cy="1323439"/>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دیوار لمس کردنی در دور تا دور موزه که از انواع مختلف مواد بازیافتی، مغناطیسی و آکوستیکی در آن ها استفاده شد است.</a:t>
            </a:r>
            <a:endParaRPr lang="en-US" sz="1600" b="1" dirty="0">
              <a:solidFill>
                <a:sysClr val="windowText" lastClr="000000"/>
              </a:solidFill>
              <a:latin typeface="Times New Roman" pitchFamily="18" charset="0"/>
              <a:cs typeface="Times New Roman" pitchFamily="18" charset="0"/>
            </a:endParaRPr>
          </a:p>
        </p:txBody>
      </p:sp>
      <p:sp>
        <p:nvSpPr>
          <p:cNvPr id="12" name="TextBox 11"/>
          <p:cNvSpPr txBox="1"/>
          <p:nvPr/>
        </p:nvSpPr>
        <p:spPr>
          <a:xfrm>
            <a:off x="4714876" y="4429132"/>
            <a:ext cx="4071966"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کودکان به راهشان را به آسانی از پیدا می کنند.</a:t>
            </a:r>
            <a:endParaRPr lang="en-US" sz="1600" b="1" dirty="0">
              <a:solidFill>
                <a:sysClr val="windowText" lastClr="000000"/>
              </a:solidFill>
              <a:latin typeface="Times New Roman" pitchFamily="18" charset="0"/>
              <a:cs typeface="Times New Roman" pitchFamily="18" charset="0"/>
            </a:endParaRPr>
          </a:p>
        </p:txBody>
      </p:sp>
      <p:sp>
        <p:nvSpPr>
          <p:cNvPr id="13" name="TextBox 12"/>
          <p:cNvSpPr txBox="1"/>
          <p:nvPr/>
        </p:nvSpPr>
        <p:spPr>
          <a:xfrm>
            <a:off x="4714876" y="4857760"/>
            <a:ext cx="4071966"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دیدهای وسیع فراگیری به قسمت های مختلف وجود دارد.</a:t>
            </a:r>
            <a:endParaRPr lang="en-US" sz="1600" b="1" dirty="0">
              <a:solidFill>
                <a:sysClr val="windowText" lastClr="000000"/>
              </a:solidFill>
              <a:latin typeface="Times New Roman" pitchFamily="18" charset="0"/>
              <a:cs typeface="Times New Roman" pitchFamily="18" charset="0"/>
            </a:endParaRPr>
          </a:p>
        </p:txBody>
      </p:sp>
      <p:sp>
        <p:nvSpPr>
          <p:cNvPr id="14" name="TextBox 13"/>
          <p:cNvSpPr txBox="1"/>
          <p:nvPr/>
        </p:nvSpPr>
        <p:spPr>
          <a:xfrm>
            <a:off x="4714876" y="5305024"/>
            <a:ext cx="4071966"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والدین می توانند دورادور مراقب کودکان خود باشند.</a:t>
            </a:r>
            <a:endParaRPr lang="en-US" sz="1600" b="1" dirty="0">
              <a:solidFill>
                <a:sysClr val="windowText" lastClr="000000"/>
              </a:solidFill>
              <a:latin typeface="Times New Roman" pitchFamily="18" charset="0"/>
              <a:cs typeface="Times New Roman" pitchFamily="18" charset="0"/>
            </a:endParaRPr>
          </a:p>
        </p:txBody>
      </p:sp>
      <p:pic>
        <p:nvPicPr>
          <p:cNvPr id="15" name="Picture 14" descr="DCM_05.jpg"/>
          <p:cNvPicPr>
            <a:picLocks noChangeAspect="1"/>
          </p:cNvPicPr>
          <p:nvPr/>
        </p:nvPicPr>
        <p:blipFill>
          <a:blip r:embed="rId4" cstate="print"/>
          <a:stretch>
            <a:fillRect/>
          </a:stretch>
        </p:blipFill>
        <p:spPr>
          <a:xfrm>
            <a:off x="4714876" y="928670"/>
            <a:ext cx="4079868" cy="3286148"/>
          </a:xfrm>
          <a:prstGeom prst="rect">
            <a:avLst/>
          </a:prstGeom>
        </p:spPr>
        <p:style>
          <a:lnRef idx="2">
            <a:schemeClr val="dk1"/>
          </a:lnRef>
          <a:fillRef idx="1">
            <a:schemeClr val="lt1"/>
          </a:fillRef>
          <a:effectRef idx="0">
            <a:schemeClr val="dk1"/>
          </a:effectRef>
          <a:fontRef idx="minor">
            <a:schemeClr val="dk1"/>
          </a:fontRef>
        </p:style>
      </p:pic>
      <p:sp>
        <p:nvSpPr>
          <p:cNvPr id="16" name="TextBox 15"/>
          <p:cNvSpPr txBox="1"/>
          <p:nvPr/>
        </p:nvSpPr>
        <p:spPr>
          <a:xfrm>
            <a:off x="4714876" y="4429132"/>
            <a:ext cx="4062442" cy="830997"/>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در ورودی ساختمان کف پوش راه راهی وجود دارد که توجه کودکان را به فضاهای ویژه ی فعالیت و تفریح جلب می کند.</a:t>
            </a:r>
            <a:endParaRPr lang="en-US" sz="1600" b="1" dirty="0">
              <a:solidFill>
                <a:sysClr val="windowText" lastClr="000000"/>
              </a:solidFill>
              <a:latin typeface="Times New Roman" pitchFamily="18" charset="0"/>
              <a:cs typeface="Times New Roman" pitchFamily="18" charset="0"/>
            </a:endParaRPr>
          </a:p>
        </p:txBody>
      </p:sp>
      <p:sp>
        <p:nvSpPr>
          <p:cNvPr id="17" name="Left Arrow 16"/>
          <p:cNvSpPr/>
          <p:nvPr/>
        </p:nvSpPr>
        <p:spPr>
          <a:xfrm rot="3419418">
            <a:off x="5194889" y="3454871"/>
            <a:ext cx="2040370" cy="207887"/>
          </a:xfrm>
          <a:prstGeom prst="leftArrow">
            <a:avLst/>
          </a:prstGeom>
          <a:solidFill>
            <a:srgbClr val="F51B88"/>
          </a:solidFill>
          <a:ln>
            <a:solidFill>
              <a:srgbClr val="E0166D"/>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8" name="Picture 17" descr="DCM_17.jpg"/>
          <p:cNvPicPr>
            <a:picLocks noChangeAspect="1"/>
          </p:cNvPicPr>
          <p:nvPr/>
        </p:nvPicPr>
        <p:blipFill>
          <a:blip r:embed="rId5" cstate="print"/>
          <a:stretch>
            <a:fillRect/>
          </a:stretch>
        </p:blipFill>
        <p:spPr>
          <a:xfrm>
            <a:off x="642910" y="1018308"/>
            <a:ext cx="3500462" cy="4768146"/>
          </a:xfrm>
          <a:prstGeom prst="rect">
            <a:avLst/>
          </a:prstGeom>
        </p:spPr>
        <p:style>
          <a:lnRef idx="2">
            <a:schemeClr val="dk1"/>
          </a:lnRef>
          <a:fillRef idx="1">
            <a:schemeClr val="lt1"/>
          </a:fillRef>
          <a:effectRef idx="0">
            <a:schemeClr val="dk1"/>
          </a:effectRef>
          <a:fontRef idx="minor">
            <a:schemeClr val="dk1"/>
          </a:fontRef>
        </p:style>
      </p:pic>
      <p:sp>
        <p:nvSpPr>
          <p:cNvPr id="19" name="TextBox 18"/>
          <p:cNvSpPr txBox="1"/>
          <p:nvPr/>
        </p:nvSpPr>
        <p:spPr>
          <a:xfrm>
            <a:off x="642910" y="6019404"/>
            <a:ext cx="3500462" cy="338554"/>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در قرمز: برای خوش آمد گویی</a:t>
            </a:r>
            <a:endParaRPr lang="en-US" sz="1600" b="1" dirty="0">
              <a:solidFill>
                <a:sysClr val="windowText" lastClr="000000"/>
              </a:solidFill>
              <a:latin typeface="Times New Roman" pitchFamily="18" charset="0"/>
              <a:cs typeface="Times New Roman" pitchFamily="18" charset="0"/>
            </a:endParaRPr>
          </a:p>
        </p:txBody>
      </p:sp>
      <p:sp>
        <p:nvSpPr>
          <p:cNvPr id="20" name="TextBox 19"/>
          <p:cNvSpPr txBox="1"/>
          <p:nvPr/>
        </p:nvSpPr>
        <p:spPr>
          <a:xfrm>
            <a:off x="642910" y="5987497"/>
            <a:ext cx="3500462" cy="584775"/>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600" b="1" dirty="0" smtClean="0">
                <a:solidFill>
                  <a:sysClr val="windowText" lastClr="000000"/>
                </a:solidFill>
                <a:latin typeface="Times New Roman" pitchFamily="18" charset="0"/>
                <a:cs typeface="Times New Roman" pitchFamily="18" charset="0"/>
              </a:rPr>
              <a:t>در آبی: فضاهای مخفی و پوشیده ای، مثل انبار یا فضای مخصوص کارمندان </a:t>
            </a:r>
            <a:endParaRPr lang="en-US" sz="1600" b="1" dirty="0">
              <a:solidFill>
                <a:sysClr val="windowText" lastClr="000000"/>
              </a:solidFill>
              <a:latin typeface="Times New Roman" pitchFamily="18" charset="0"/>
              <a:cs typeface="Times New Roman" pitchFamily="18" charset="0"/>
            </a:endParaRPr>
          </a:p>
        </p:txBody>
      </p:sp>
      <p:sp>
        <p:nvSpPr>
          <p:cNvPr id="21" name="TextBox 20"/>
          <p:cNvSpPr txBox="1"/>
          <p:nvPr/>
        </p:nvSpPr>
        <p:spPr>
          <a:xfrm>
            <a:off x="4714876" y="5402721"/>
            <a:ext cx="4071966" cy="1169551"/>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1400" b="1" dirty="0" smtClean="0">
                <a:solidFill>
                  <a:sysClr val="windowText" lastClr="000000"/>
                </a:solidFill>
                <a:latin typeface="Times New Roman" pitchFamily="18" charset="0"/>
                <a:cs typeface="Times New Roman" pitchFamily="18" charset="0"/>
              </a:rPr>
              <a:t>در پانل هایی که اسامی یا پیام های خبری بر روی ان ها حک شده، جزئیات ابتکاری و کم هزینه ای مورد استفاده قرار گرفته است. این پانل ها که از تایل های سرامیکی دارای رنگ های روشن ساخته شده اند، رنگارنگی و درخشندگی خاصی بر کریدور ورودی می بخشند.</a:t>
            </a:r>
            <a:endParaRPr lang="en-US" sz="1400" b="1" dirty="0">
              <a:solidFill>
                <a:sysClr val="windowText" lastClr="000000"/>
              </a:solidFill>
              <a:latin typeface="Times New Roman" pitchFamily="18" charset="0"/>
              <a:cs typeface="Times New Roman" pitchFamily="18"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13" dur="10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14" dur="10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
                                          </p:val>
                                        </p:tav>
                                        <p:tav tm="100000">
                                          <p:val>
                                            <p:strVal val="#ppt_y"/>
                                          </p:val>
                                        </p:tav>
                                      </p:tavLst>
                                    </p:anim>
                                  </p:childTnLst>
                                </p:cTn>
                              </p:par>
                              <p:par>
                                <p:cTn id="16" presetID="39" presetClass="entr" presetSubtype="0" accel="10000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9" dur="10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20" dur="10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2"/>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63" presetClass="path" presetSubtype="0" accel="50000" decel="50000" fill="hold" grpId="1" nodeType="clickEffect">
                                  <p:stCondLst>
                                    <p:cond delay="0"/>
                                  </p:stCondLst>
                                  <p:childTnLst>
                                    <p:animMotion origin="layout" path="M 0 -2.22222E-6 L 0.1724 0.03403 " pathEditMode="relative" rAng="0" ptsTypes="AA">
                                      <p:cBhvr>
                                        <p:cTn id="35" dur="2000" fill="hold"/>
                                        <p:tgtEl>
                                          <p:spTgt spid="8"/>
                                        </p:tgtEl>
                                        <p:attrNameLst>
                                          <p:attrName>ppt_x</p:attrName>
                                          <p:attrName>ppt_y</p:attrName>
                                        </p:attrNameLst>
                                      </p:cBhvr>
                                      <p:rCtr x="86" y="17"/>
                                    </p:animMotion>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ppt_x</p:attrName>
                                        </p:attrNameLst>
                                      </p:cBhvr>
                                      <p:tavLst>
                                        <p:tav tm="0">
                                          <p:val>
                                            <p:strVal val="#ppt_x-.2"/>
                                          </p:val>
                                        </p:tav>
                                        <p:tav tm="100000">
                                          <p:val>
                                            <p:strVal val="#ppt_x"/>
                                          </p:val>
                                        </p:tav>
                                      </p:tavLst>
                                    </p:anim>
                                    <p:anim calcmode="lin" valueType="num">
                                      <p:cBhvr>
                                        <p:cTn id="41"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2" dur="1000"/>
                                        <p:tgtEl>
                                          <p:spTgt spid="9"/>
                                        </p:tgtEl>
                                      </p:cBhvr>
                                    </p:animEffect>
                                  </p:childTnLst>
                                </p:cTn>
                              </p:par>
                              <p:par>
                                <p:cTn id="43" presetID="29"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1000" fill="hold"/>
                                        <p:tgtEl>
                                          <p:spTgt spid="10"/>
                                        </p:tgtEl>
                                        <p:attrNameLst>
                                          <p:attrName>ppt_x</p:attrName>
                                        </p:attrNameLst>
                                      </p:cBhvr>
                                      <p:tavLst>
                                        <p:tav tm="0">
                                          <p:val>
                                            <p:strVal val="#ppt_x-.2"/>
                                          </p:val>
                                        </p:tav>
                                        <p:tav tm="100000">
                                          <p:val>
                                            <p:strVal val="#ppt_x"/>
                                          </p:val>
                                        </p:tav>
                                      </p:tavLst>
                                    </p:anim>
                                    <p:anim calcmode="lin" valueType="num">
                                      <p:cBhvr>
                                        <p:cTn id="46"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50" presetClass="entr" presetSubtype="0" decel="10000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1000" fill="hold"/>
                                        <p:tgtEl>
                                          <p:spTgt spid="11"/>
                                        </p:tgtEl>
                                        <p:attrNameLst>
                                          <p:attrName>ppt_w</p:attrName>
                                        </p:attrNameLst>
                                      </p:cBhvr>
                                      <p:tavLst>
                                        <p:tav tm="0">
                                          <p:val>
                                            <p:strVal val="#ppt_w+.3"/>
                                          </p:val>
                                        </p:tav>
                                        <p:tav tm="100000">
                                          <p:val>
                                            <p:strVal val="#ppt_w"/>
                                          </p:val>
                                        </p:tav>
                                      </p:tavLst>
                                    </p:anim>
                                    <p:anim calcmode="lin" valueType="num">
                                      <p:cBhvr>
                                        <p:cTn id="53" dur="1000" fill="hold"/>
                                        <p:tgtEl>
                                          <p:spTgt spid="11"/>
                                        </p:tgtEl>
                                        <p:attrNameLst>
                                          <p:attrName>ppt_h</p:attrName>
                                        </p:attrNameLst>
                                      </p:cBhvr>
                                      <p:tavLst>
                                        <p:tav tm="0">
                                          <p:val>
                                            <p:strVal val="#ppt_h"/>
                                          </p:val>
                                        </p:tav>
                                        <p:tav tm="100000">
                                          <p:val>
                                            <p:strVal val="#ppt_h"/>
                                          </p:val>
                                        </p:tav>
                                      </p:tavLst>
                                    </p:anim>
                                    <p:animEffect transition="in" filter="fade">
                                      <p:cBhvr>
                                        <p:cTn id="54" dur="10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37"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anim calcmode="lin" valueType="num">
                                      <p:cBhvr>
                                        <p:cTn id="60" dur="1000" fill="hold"/>
                                        <p:tgtEl>
                                          <p:spTgt spid="12"/>
                                        </p:tgtEl>
                                        <p:attrNameLst>
                                          <p:attrName>ppt_x</p:attrName>
                                        </p:attrNameLst>
                                      </p:cBhvr>
                                      <p:tavLst>
                                        <p:tav tm="0">
                                          <p:val>
                                            <p:strVal val="#ppt_x"/>
                                          </p:val>
                                        </p:tav>
                                        <p:tav tm="100000">
                                          <p:val>
                                            <p:strVal val="#ppt_x"/>
                                          </p:val>
                                        </p:tav>
                                      </p:tavLst>
                                    </p:anim>
                                    <p:anim calcmode="lin" valueType="num">
                                      <p:cBhvr>
                                        <p:cTn id="61" dur="900" decel="100000" fill="hold"/>
                                        <p:tgtEl>
                                          <p:spTgt spid="12"/>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7"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900" decel="100000" fill="hold"/>
                                        <p:tgtEl>
                                          <p:spTgt spid="13"/>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37" presetClass="entr" presetSubtype="0"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1000"/>
                                        <p:tgtEl>
                                          <p:spTgt spid="14"/>
                                        </p:tgtEl>
                                      </p:cBhvr>
                                    </p:animEffect>
                                    <p:anim calcmode="lin" valueType="num">
                                      <p:cBhvr>
                                        <p:cTn id="76" dur="1000" fill="hold"/>
                                        <p:tgtEl>
                                          <p:spTgt spid="14"/>
                                        </p:tgtEl>
                                        <p:attrNameLst>
                                          <p:attrName>ppt_x</p:attrName>
                                        </p:attrNameLst>
                                      </p:cBhvr>
                                      <p:tavLst>
                                        <p:tav tm="0">
                                          <p:val>
                                            <p:strVal val="#ppt_x"/>
                                          </p:val>
                                        </p:tav>
                                        <p:tav tm="100000">
                                          <p:val>
                                            <p:strVal val="#ppt_x"/>
                                          </p:val>
                                        </p:tav>
                                      </p:tavLst>
                                    </p:anim>
                                    <p:anim calcmode="lin" valueType="num">
                                      <p:cBhvr>
                                        <p:cTn id="77" dur="900" decel="100000" fill="hold"/>
                                        <p:tgtEl>
                                          <p:spTgt spid="14"/>
                                        </p:tgtEl>
                                        <p:attrNameLst>
                                          <p:attrName>ppt_y</p:attrName>
                                        </p:attrNameLst>
                                      </p:cBhvr>
                                      <p:tavLst>
                                        <p:tav tm="0">
                                          <p:val>
                                            <p:strVal val="#ppt_y+1"/>
                                          </p:val>
                                        </p:tav>
                                        <p:tav tm="100000">
                                          <p:val>
                                            <p:strVal val="#ppt_y-.03"/>
                                          </p:val>
                                        </p:tav>
                                      </p:tavLst>
                                    </p:anim>
                                    <p:anim calcmode="lin" valueType="num">
                                      <p:cBhvr>
                                        <p:cTn id="78"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 presetClass="exit" presetSubtype="16" fill="hold" nodeType="clickEffect">
                                  <p:stCondLst>
                                    <p:cond delay="0"/>
                                  </p:stCondLst>
                                  <p:childTnLst>
                                    <p:animEffect transition="out" filter="box(in)">
                                      <p:cBhvr>
                                        <p:cTn id="82" dur="500"/>
                                        <p:tgtEl>
                                          <p:spTgt spid="5"/>
                                        </p:tgtEl>
                                      </p:cBhvr>
                                    </p:animEffect>
                                    <p:set>
                                      <p:cBhvr>
                                        <p:cTn id="83" dur="1" fill="hold">
                                          <p:stCondLst>
                                            <p:cond delay="499"/>
                                          </p:stCondLst>
                                        </p:cTn>
                                        <p:tgtEl>
                                          <p:spTgt spid="5"/>
                                        </p:tgtEl>
                                        <p:attrNameLst>
                                          <p:attrName>style.visibility</p:attrName>
                                        </p:attrNameLst>
                                      </p:cBhvr>
                                      <p:to>
                                        <p:strVal val="hidden"/>
                                      </p:to>
                                    </p:set>
                                  </p:childTnLst>
                                </p:cTn>
                              </p:par>
                              <p:par>
                                <p:cTn id="84" presetID="4" presetClass="exit" presetSubtype="16" fill="hold" grpId="2" nodeType="withEffect">
                                  <p:stCondLst>
                                    <p:cond delay="0"/>
                                  </p:stCondLst>
                                  <p:childTnLst>
                                    <p:animEffect transition="out" filter="box(in)">
                                      <p:cBhvr>
                                        <p:cTn id="85" dur="500"/>
                                        <p:tgtEl>
                                          <p:spTgt spid="8"/>
                                        </p:tgtEl>
                                      </p:cBhvr>
                                    </p:animEffect>
                                    <p:set>
                                      <p:cBhvr>
                                        <p:cTn id="86" dur="1" fill="hold">
                                          <p:stCondLst>
                                            <p:cond delay="499"/>
                                          </p:stCondLst>
                                        </p:cTn>
                                        <p:tgtEl>
                                          <p:spTgt spid="8"/>
                                        </p:tgtEl>
                                        <p:attrNameLst>
                                          <p:attrName>style.visibility</p:attrName>
                                        </p:attrNameLst>
                                      </p:cBhvr>
                                      <p:to>
                                        <p:strVal val="hidden"/>
                                      </p:to>
                                    </p:set>
                                  </p:childTnLst>
                                </p:cTn>
                              </p:par>
                              <p:par>
                                <p:cTn id="87" presetID="4" presetClass="exit" presetSubtype="16" fill="hold" grpId="1" nodeType="withEffect">
                                  <p:stCondLst>
                                    <p:cond delay="0"/>
                                  </p:stCondLst>
                                  <p:childTnLst>
                                    <p:animEffect transition="out" filter="box(in)">
                                      <p:cBhvr>
                                        <p:cTn id="88" dur="500"/>
                                        <p:tgtEl>
                                          <p:spTgt spid="12"/>
                                        </p:tgtEl>
                                      </p:cBhvr>
                                    </p:animEffect>
                                    <p:set>
                                      <p:cBhvr>
                                        <p:cTn id="89" dur="1" fill="hold">
                                          <p:stCondLst>
                                            <p:cond delay="499"/>
                                          </p:stCondLst>
                                        </p:cTn>
                                        <p:tgtEl>
                                          <p:spTgt spid="12"/>
                                        </p:tgtEl>
                                        <p:attrNameLst>
                                          <p:attrName>style.visibility</p:attrName>
                                        </p:attrNameLst>
                                      </p:cBhvr>
                                      <p:to>
                                        <p:strVal val="hidden"/>
                                      </p:to>
                                    </p:set>
                                  </p:childTnLst>
                                </p:cTn>
                              </p:par>
                              <p:par>
                                <p:cTn id="90" presetID="4" presetClass="exit" presetSubtype="16" fill="hold" grpId="1" nodeType="withEffect">
                                  <p:stCondLst>
                                    <p:cond delay="0"/>
                                  </p:stCondLst>
                                  <p:childTnLst>
                                    <p:animEffect transition="out" filter="box(in)">
                                      <p:cBhvr>
                                        <p:cTn id="91" dur="500"/>
                                        <p:tgtEl>
                                          <p:spTgt spid="13"/>
                                        </p:tgtEl>
                                      </p:cBhvr>
                                    </p:animEffect>
                                    <p:set>
                                      <p:cBhvr>
                                        <p:cTn id="92" dur="1" fill="hold">
                                          <p:stCondLst>
                                            <p:cond delay="499"/>
                                          </p:stCondLst>
                                        </p:cTn>
                                        <p:tgtEl>
                                          <p:spTgt spid="13"/>
                                        </p:tgtEl>
                                        <p:attrNameLst>
                                          <p:attrName>style.visibility</p:attrName>
                                        </p:attrNameLst>
                                      </p:cBhvr>
                                      <p:to>
                                        <p:strVal val="hidden"/>
                                      </p:to>
                                    </p:set>
                                  </p:childTnLst>
                                </p:cTn>
                              </p:par>
                              <p:par>
                                <p:cTn id="93" presetID="4" presetClass="exit" presetSubtype="16" fill="hold" grpId="1" nodeType="withEffect">
                                  <p:stCondLst>
                                    <p:cond delay="0"/>
                                  </p:stCondLst>
                                  <p:childTnLst>
                                    <p:animEffect transition="out" filter="box(in)">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47" presetClass="entr" presetSubtype="0" fill="hold" nodeType="click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fade">
                                      <p:cBhvr>
                                        <p:cTn id="100" dur="1000"/>
                                        <p:tgtEl>
                                          <p:spTgt spid="15"/>
                                        </p:tgtEl>
                                      </p:cBhvr>
                                    </p:animEffect>
                                    <p:anim calcmode="lin" valueType="num">
                                      <p:cBhvr>
                                        <p:cTn id="101" dur="1000" fill="hold"/>
                                        <p:tgtEl>
                                          <p:spTgt spid="15"/>
                                        </p:tgtEl>
                                        <p:attrNameLst>
                                          <p:attrName>ppt_x</p:attrName>
                                        </p:attrNameLst>
                                      </p:cBhvr>
                                      <p:tavLst>
                                        <p:tav tm="0">
                                          <p:val>
                                            <p:strVal val="#ppt_x"/>
                                          </p:val>
                                        </p:tav>
                                        <p:tav tm="100000">
                                          <p:val>
                                            <p:strVal val="#ppt_x"/>
                                          </p:val>
                                        </p:tav>
                                      </p:tavLst>
                                    </p:anim>
                                    <p:anim calcmode="lin" valueType="num">
                                      <p:cBhvr>
                                        <p:cTn id="102" dur="10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fade">
                                      <p:cBhvr>
                                        <p:cTn id="105" dur="1000"/>
                                        <p:tgtEl>
                                          <p:spTgt spid="16"/>
                                        </p:tgtEl>
                                      </p:cBhvr>
                                    </p:animEffect>
                                    <p:anim calcmode="lin" valueType="num">
                                      <p:cBhvr>
                                        <p:cTn id="106" dur="1000" fill="hold"/>
                                        <p:tgtEl>
                                          <p:spTgt spid="16"/>
                                        </p:tgtEl>
                                        <p:attrNameLst>
                                          <p:attrName>ppt_x</p:attrName>
                                        </p:attrNameLst>
                                      </p:cBhvr>
                                      <p:tavLst>
                                        <p:tav tm="0">
                                          <p:val>
                                            <p:strVal val="#ppt_x"/>
                                          </p:val>
                                        </p:tav>
                                        <p:tav tm="100000">
                                          <p:val>
                                            <p:strVal val="#ppt_x"/>
                                          </p:val>
                                        </p:tav>
                                      </p:tavLst>
                                    </p:anim>
                                    <p:anim calcmode="lin" valueType="num">
                                      <p:cBhvr>
                                        <p:cTn id="10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wipe(down)">
                                      <p:cBhvr>
                                        <p:cTn id="112" dur="500"/>
                                        <p:tgtEl>
                                          <p:spTgt spid="17"/>
                                        </p:tgtEl>
                                      </p:cBhvr>
                                    </p:animEffect>
                                  </p:childTnLst>
                                </p:cTn>
                              </p:par>
                            </p:childTnLst>
                          </p:cTn>
                        </p:par>
                      </p:childTnLst>
                    </p:cTn>
                  </p:par>
                  <p:par>
                    <p:cTn id="113" fill="hold">
                      <p:stCondLst>
                        <p:cond delay="indefinite"/>
                      </p:stCondLst>
                      <p:childTnLst>
                        <p:par>
                          <p:cTn id="114" fill="hold">
                            <p:stCondLst>
                              <p:cond delay="0"/>
                            </p:stCondLst>
                            <p:childTnLst>
                              <p:par>
                                <p:cTn id="115" presetID="44" presetClass="path" presetSubtype="0" accel="50000" decel="50000" fill="hold" grpId="1" nodeType="clickEffect">
                                  <p:stCondLst>
                                    <p:cond delay="0"/>
                                  </p:stCondLst>
                                  <p:childTnLst>
                                    <p:animMotion origin="layout" path="M 2.5E-6 0 L 0.06701 -0.02963 C 0.08107 -0.03611 0.10208 -0.03981 0.12396 -0.03981 C 0.14896 -0.03981 0.16892 -0.03611 0.18298 -0.02963 L 0.25 0 " pathEditMode="relative" rAng="0" ptsTypes="FffFF">
                                      <p:cBhvr>
                                        <p:cTn id="116" dur="2000" fill="hold"/>
                                        <p:tgtEl>
                                          <p:spTgt spid="17"/>
                                        </p:tgtEl>
                                        <p:attrNameLst>
                                          <p:attrName>ppt_x</p:attrName>
                                          <p:attrName>ppt_y</p:attrName>
                                        </p:attrNameLst>
                                      </p:cBhvr>
                                      <p:rCtr x="125" y="-20"/>
                                    </p:animMotion>
                                  </p:childTnLst>
                                </p:cTn>
                              </p:par>
                            </p:childTnLst>
                          </p:cTn>
                        </p:par>
                      </p:childTnLst>
                    </p:cTn>
                  </p:par>
                  <p:par>
                    <p:cTn id="117" fill="hold">
                      <p:stCondLst>
                        <p:cond delay="indefinite"/>
                      </p:stCondLst>
                      <p:childTnLst>
                        <p:par>
                          <p:cTn id="118" fill="hold">
                            <p:stCondLst>
                              <p:cond delay="0"/>
                            </p:stCondLst>
                            <p:childTnLst>
                              <p:par>
                                <p:cTn id="119" presetID="4" presetClass="exit" presetSubtype="16" fill="hold" grpId="1" nodeType="clickEffect">
                                  <p:stCondLst>
                                    <p:cond delay="0"/>
                                  </p:stCondLst>
                                  <p:childTnLst>
                                    <p:animEffect transition="out" filter="box(in)">
                                      <p:cBhvr>
                                        <p:cTn id="120" dur="500"/>
                                        <p:tgtEl>
                                          <p:spTgt spid="6"/>
                                        </p:tgtEl>
                                      </p:cBhvr>
                                    </p:animEffect>
                                    <p:set>
                                      <p:cBhvr>
                                        <p:cTn id="121" dur="1" fill="hold">
                                          <p:stCondLst>
                                            <p:cond delay="499"/>
                                          </p:stCondLst>
                                        </p:cTn>
                                        <p:tgtEl>
                                          <p:spTgt spid="6"/>
                                        </p:tgtEl>
                                        <p:attrNameLst>
                                          <p:attrName>style.visibility</p:attrName>
                                        </p:attrNameLst>
                                      </p:cBhvr>
                                      <p:to>
                                        <p:strVal val="hidden"/>
                                      </p:to>
                                    </p:set>
                                  </p:childTnLst>
                                </p:cTn>
                              </p:par>
                              <p:par>
                                <p:cTn id="122" presetID="4" presetClass="exit" presetSubtype="16" fill="hold" grpId="1" nodeType="withEffect">
                                  <p:stCondLst>
                                    <p:cond delay="0"/>
                                  </p:stCondLst>
                                  <p:childTnLst>
                                    <p:animEffect transition="out" filter="box(in)">
                                      <p:cBhvr>
                                        <p:cTn id="123" dur="500"/>
                                        <p:tgtEl>
                                          <p:spTgt spid="7"/>
                                        </p:tgtEl>
                                      </p:cBhvr>
                                    </p:animEffect>
                                    <p:set>
                                      <p:cBhvr>
                                        <p:cTn id="124" dur="1" fill="hold">
                                          <p:stCondLst>
                                            <p:cond delay="499"/>
                                          </p:stCondLst>
                                        </p:cTn>
                                        <p:tgtEl>
                                          <p:spTgt spid="7"/>
                                        </p:tgtEl>
                                        <p:attrNameLst>
                                          <p:attrName>style.visibility</p:attrName>
                                        </p:attrNameLst>
                                      </p:cBhvr>
                                      <p:to>
                                        <p:strVal val="hidden"/>
                                      </p:to>
                                    </p:set>
                                  </p:childTnLst>
                                </p:cTn>
                              </p:par>
                              <p:par>
                                <p:cTn id="125" presetID="4" presetClass="exit" presetSubtype="16" fill="hold" grpId="1" nodeType="withEffect">
                                  <p:stCondLst>
                                    <p:cond delay="0"/>
                                  </p:stCondLst>
                                  <p:childTnLst>
                                    <p:animEffect transition="out" filter="box(in)">
                                      <p:cBhvr>
                                        <p:cTn id="126" dur="500"/>
                                        <p:tgtEl>
                                          <p:spTgt spid="9"/>
                                        </p:tgtEl>
                                      </p:cBhvr>
                                    </p:animEffect>
                                    <p:set>
                                      <p:cBhvr>
                                        <p:cTn id="127" dur="1" fill="hold">
                                          <p:stCondLst>
                                            <p:cond delay="499"/>
                                          </p:stCondLst>
                                        </p:cTn>
                                        <p:tgtEl>
                                          <p:spTgt spid="9"/>
                                        </p:tgtEl>
                                        <p:attrNameLst>
                                          <p:attrName>style.visibility</p:attrName>
                                        </p:attrNameLst>
                                      </p:cBhvr>
                                      <p:to>
                                        <p:strVal val="hidden"/>
                                      </p:to>
                                    </p:set>
                                  </p:childTnLst>
                                </p:cTn>
                              </p:par>
                              <p:par>
                                <p:cTn id="128" presetID="4" presetClass="exit" presetSubtype="16" fill="hold" grpId="1" nodeType="withEffect">
                                  <p:stCondLst>
                                    <p:cond delay="0"/>
                                  </p:stCondLst>
                                  <p:childTnLst>
                                    <p:animEffect transition="out" filter="box(in)">
                                      <p:cBhvr>
                                        <p:cTn id="129" dur="500"/>
                                        <p:tgtEl>
                                          <p:spTgt spid="11"/>
                                        </p:tgtEl>
                                      </p:cBhvr>
                                    </p:animEffect>
                                    <p:set>
                                      <p:cBhvr>
                                        <p:cTn id="130" dur="1" fill="hold">
                                          <p:stCondLst>
                                            <p:cond delay="499"/>
                                          </p:stCondLst>
                                        </p:cTn>
                                        <p:tgtEl>
                                          <p:spTgt spid="11"/>
                                        </p:tgtEl>
                                        <p:attrNameLst>
                                          <p:attrName>style.visibility</p:attrName>
                                        </p:attrNameLst>
                                      </p:cBhvr>
                                      <p:to>
                                        <p:strVal val="hidden"/>
                                      </p:to>
                                    </p:set>
                                  </p:childTnLst>
                                </p:cTn>
                              </p:par>
                              <p:par>
                                <p:cTn id="131" presetID="4" presetClass="exit" presetSubtype="16" fill="hold" nodeType="withEffect">
                                  <p:stCondLst>
                                    <p:cond delay="0"/>
                                  </p:stCondLst>
                                  <p:childTnLst>
                                    <p:animEffect transition="out" filter="box(in)">
                                      <p:cBhvr>
                                        <p:cTn id="132" dur="500"/>
                                        <p:tgtEl>
                                          <p:spTgt spid="10"/>
                                        </p:tgtEl>
                                      </p:cBhvr>
                                    </p:animEffect>
                                    <p:set>
                                      <p:cBhvr>
                                        <p:cTn id="133" dur="1" fill="hold">
                                          <p:stCondLst>
                                            <p:cond delay="499"/>
                                          </p:stCondLst>
                                        </p:cTn>
                                        <p:tgtEl>
                                          <p:spTgt spid="10"/>
                                        </p:tgtEl>
                                        <p:attrNameLst>
                                          <p:attrName>style.visibility</p:attrName>
                                        </p:attrNameLst>
                                      </p:cBhvr>
                                      <p:to>
                                        <p:strVal val="hidden"/>
                                      </p:to>
                                    </p:set>
                                  </p:childTnLst>
                                </p:cTn>
                              </p:par>
                            </p:childTnLst>
                          </p:cTn>
                        </p:par>
                      </p:childTnLst>
                    </p:cTn>
                  </p:par>
                  <p:par>
                    <p:cTn id="134" fill="hold">
                      <p:stCondLst>
                        <p:cond delay="indefinite"/>
                      </p:stCondLst>
                      <p:childTnLst>
                        <p:par>
                          <p:cTn id="135" fill="hold">
                            <p:stCondLst>
                              <p:cond delay="0"/>
                            </p:stCondLst>
                            <p:childTnLst>
                              <p:par>
                                <p:cTn id="136" presetID="16" presetClass="entr" presetSubtype="26" fill="hold" nodeType="clickEffect">
                                  <p:stCondLst>
                                    <p:cond delay="0"/>
                                  </p:stCondLst>
                                  <p:childTnLst>
                                    <p:set>
                                      <p:cBhvr>
                                        <p:cTn id="137" dur="1" fill="hold">
                                          <p:stCondLst>
                                            <p:cond delay="0"/>
                                          </p:stCondLst>
                                        </p:cTn>
                                        <p:tgtEl>
                                          <p:spTgt spid="18"/>
                                        </p:tgtEl>
                                        <p:attrNameLst>
                                          <p:attrName>style.visibility</p:attrName>
                                        </p:attrNameLst>
                                      </p:cBhvr>
                                      <p:to>
                                        <p:strVal val="visible"/>
                                      </p:to>
                                    </p:set>
                                    <p:animEffect transition="in" filter="barn(inHorizontal)">
                                      <p:cBhvr>
                                        <p:cTn id="138" dur="500"/>
                                        <p:tgtEl>
                                          <p:spTgt spid="18"/>
                                        </p:tgtEl>
                                      </p:cBhvr>
                                    </p:animEffect>
                                  </p:childTnLst>
                                </p:cTn>
                              </p:par>
                              <p:par>
                                <p:cTn id="139" presetID="47" presetClass="entr" presetSubtype="0" fill="hold" grpId="0" nodeType="withEffect">
                                  <p:stCondLst>
                                    <p:cond delay="0"/>
                                  </p:stCondLst>
                                  <p:childTnLst>
                                    <p:set>
                                      <p:cBhvr>
                                        <p:cTn id="140" dur="1" fill="hold">
                                          <p:stCondLst>
                                            <p:cond delay="0"/>
                                          </p:stCondLst>
                                        </p:cTn>
                                        <p:tgtEl>
                                          <p:spTgt spid="19"/>
                                        </p:tgtEl>
                                        <p:attrNameLst>
                                          <p:attrName>style.visibility</p:attrName>
                                        </p:attrNameLst>
                                      </p:cBhvr>
                                      <p:to>
                                        <p:strVal val="visible"/>
                                      </p:to>
                                    </p:set>
                                    <p:animEffect transition="in" filter="fade">
                                      <p:cBhvr>
                                        <p:cTn id="141" dur="1000"/>
                                        <p:tgtEl>
                                          <p:spTgt spid="19"/>
                                        </p:tgtEl>
                                      </p:cBhvr>
                                    </p:animEffect>
                                    <p:anim calcmode="lin" valueType="num">
                                      <p:cBhvr>
                                        <p:cTn id="142" dur="1000" fill="hold"/>
                                        <p:tgtEl>
                                          <p:spTgt spid="19"/>
                                        </p:tgtEl>
                                        <p:attrNameLst>
                                          <p:attrName>ppt_x</p:attrName>
                                        </p:attrNameLst>
                                      </p:cBhvr>
                                      <p:tavLst>
                                        <p:tav tm="0">
                                          <p:val>
                                            <p:strVal val="#ppt_x"/>
                                          </p:val>
                                        </p:tav>
                                        <p:tav tm="100000">
                                          <p:val>
                                            <p:strVal val="#ppt_x"/>
                                          </p:val>
                                        </p:tav>
                                      </p:tavLst>
                                    </p:anim>
                                    <p:anim calcmode="lin" valueType="num">
                                      <p:cBhvr>
                                        <p:cTn id="14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42" presetClass="entr" presetSubtype="0" fill="hold" grpId="0" nodeType="clickEffect">
                                  <p:stCondLst>
                                    <p:cond delay="0"/>
                                  </p:stCondLst>
                                  <p:childTnLst>
                                    <p:set>
                                      <p:cBhvr>
                                        <p:cTn id="147" dur="1" fill="hold">
                                          <p:stCondLst>
                                            <p:cond delay="0"/>
                                          </p:stCondLst>
                                        </p:cTn>
                                        <p:tgtEl>
                                          <p:spTgt spid="20"/>
                                        </p:tgtEl>
                                        <p:attrNameLst>
                                          <p:attrName>style.visibility</p:attrName>
                                        </p:attrNameLst>
                                      </p:cBhvr>
                                      <p:to>
                                        <p:strVal val="visible"/>
                                      </p:to>
                                    </p:set>
                                    <p:animEffect transition="in" filter="fade">
                                      <p:cBhvr>
                                        <p:cTn id="148" dur="1000"/>
                                        <p:tgtEl>
                                          <p:spTgt spid="20"/>
                                        </p:tgtEl>
                                      </p:cBhvr>
                                    </p:animEffect>
                                    <p:anim calcmode="lin" valueType="num">
                                      <p:cBhvr>
                                        <p:cTn id="149" dur="1000" fill="hold"/>
                                        <p:tgtEl>
                                          <p:spTgt spid="20"/>
                                        </p:tgtEl>
                                        <p:attrNameLst>
                                          <p:attrName>ppt_x</p:attrName>
                                        </p:attrNameLst>
                                      </p:cBhvr>
                                      <p:tavLst>
                                        <p:tav tm="0">
                                          <p:val>
                                            <p:strVal val="#ppt_x"/>
                                          </p:val>
                                        </p:tav>
                                        <p:tav tm="100000">
                                          <p:val>
                                            <p:strVal val="#ppt_x"/>
                                          </p:val>
                                        </p:tav>
                                      </p:tavLst>
                                    </p:anim>
                                    <p:anim calcmode="lin" valueType="num">
                                      <p:cBhvr>
                                        <p:cTn id="15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50" presetClass="entr" presetSubtype="0" decel="100000" fill="hold" grpId="0" nodeType="clickEffect">
                                  <p:stCondLst>
                                    <p:cond delay="0"/>
                                  </p:stCondLst>
                                  <p:childTnLst>
                                    <p:set>
                                      <p:cBhvr>
                                        <p:cTn id="154" dur="1" fill="hold">
                                          <p:stCondLst>
                                            <p:cond delay="0"/>
                                          </p:stCondLst>
                                        </p:cTn>
                                        <p:tgtEl>
                                          <p:spTgt spid="21"/>
                                        </p:tgtEl>
                                        <p:attrNameLst>
                                          <p:attrName>style.visibility</p:attrName>
                                        </p:attrNameLst>
                                      </p:cBhvr>
                                      <p:to>
                                        <p:strVal val="visible"/>
                                      </p:to>
                                    </p:set>
                                    <p:anim calcmode="lin" valueType="num">
                                      <p:cBhvr>
                                        <p:cTn id="155" dur="1000" fill="hold"/>
                                        <p:tgtEl>
                                          <p:spTgt spid="21"/>
                                        </p:tgtEl>
                                        <p:attrNameLst>
                                          <p:attrName>ppt_w</p:attrName>
                                        </p:attrNameLst>
                                      </p:cBhvr>
                                      <p:tavLst>
                                        <p:tav tm="0">
                                          <p:val>
                                            <p:strVal val="#ppt_w+.3"/>
                                          </p:val>
                                        </p:tav>
                                        <p:tav tm="100000">
                                          <p:val>
                                            <p:strVal val="#ppt_w"/>
                                          </p:val>
                                        </p:tav>
                                      </p:tavLst>
                                    </p:anim>
                                    <p:anim calcmode="lin" valueType="num">
                                      <p:cBhvr>
                                        <p:cTn id="156" dur="1000" fill="hold"/>
                                        <p:tgtEl>
                                          <p:spTgt spid="21"/>
                                        </p:tgtEl>
                                        <p:attrNameLst>
                                          <p:attrName>ppt_h</p:attrName>
                                        </p:attrNameLst>
                                      </p:cBhvr>
                                      <p:tavLst>
                                        <p:tav tm="0">
                                          <p:val>
                                            <p:strVal val="#ppt_h"/>
                                          </p:val>
                                        </p:tav>
                                        <p:tav tm="100000">
                                          <p:val>
                                            <p:strVal val="#ppt_h"/>
                                          </p:val>
                                        </p:tav>
                                      </p:tavLst>
                                    </p:anim>
                                    <p:animEffect transition="in" filter="fade">
                                      <p:cBhvr>
                                        <p:cTn id="15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6" grpId="1" animBg="1"/>
      <p:bldP spid="7" grpId="0" animBg="1"/>
      <p:bldP spid="7" grpId="1" animBg="1"/>
      <p:bldP spid="8" grpId="0" animBg="1"/>
      <p:bldP spid="8" grpId="1" animBg="1"/>
      <p:bldP spid="8" grpId="2" animBg="1"/>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6" grpId="0" animBg="1"/>
      <p:bldP spid="17" grpId="0" animBg="1"/>
      <p:bldP spid="17" grpId="1" animBg="1"/>
      <p:bldP spid="19" grpId="0" animBg="1"/>
      <p:bldP spid="20" grpId="0" animBg="1"/>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0503tw4concept.jpg"/>
          <p:cNvPicPr>
            <a:picLocks noChangeAspect="1"/>
          </p:cNvPicPr>
          <p:nvPr/>
        </p:nvPicPr>
        <p:blipFill>
          <a:blip r:embed="rId2" cstate="print"/>
          <a:stretch>
            <a:fillRect/>
          </a:stretch>
        </p:blipFill>
        <p:spPr>
          <a:xfrm>
            <a:off x="214282" y="357166"/>
            <a:ext cx="2143140" cy="178592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dk1"/>
          </a:lnRef>
          <a:fillRef idx="1">
            <a:schemeClr val="lt1"/>
          </a:fillRef>
          <a:effectRef idx="0">
            <a:schemeClr val="dk1"/>
          </a:effectRef>
          <a:fontRef idx="minor">
            <a:schemeClr val="dk1"/>
          </a:fontRef>
        </p:style>
      </p:pic>
      <p:pic>
        <p:nvPicPr>
          <p:cNvPr id="7" name="Picture 6" descr="226009184.jpg"/>
          <p:cNvPicPr>
            <a:picLocks noChangeAspect="1"/>
          </p:cNvPicPr>
          <p:nvPr/>
        </p:nvPicPr>
        <p:blipFill>
          <a:blip r:embed="rId3" cstate="print"/>
          <a:stretch>
            <a:fillRect/>
          </a:stretch>
        </p:blipFill>
        <p:spPr>
          <a:xfrm>
            <a:off x="2643174" y="357166"/>
            <a:ext cx="1714512" cy="121444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 name="Picture 8" descr="165454124.jpg"/>
          <p:cNvPicPr>
            <a:picLocks noChangeAspect="1"/>
          </p:cNvPicPr>
          <p:nvPr/>
        </p:nvPicPr>
        <p:blipFill>
          <a:blip r:embed="rId4" cstate="print"/>
          <a:stretch>
            <a:fillRect/>
          </a:stretch>
        </p:blipFill>
        <p:spPr>
          <a:xfrm>
            <a:off x="285720" y="4643446"/>
            <a:ext cx="1428760" cy="200026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 name="Picture 9" descr="41653092.jpg"/>
          <p:cNvPicPr>
            <a:picLocks noChangeAspect="1"/>
          </p:cNvPicPr>
          <p:nvPr/>
        </p:nvPicPr>
        <p:blipFill>
          <a:blip r:embed="rId5" cstate="print"/>
          <a:stretch>
            <a:fillRect/>
          </a:stretch>
        </p:blipFill>
        <p:spPr>
          <a:xfrm>
            <a:off x="285720" y="2428868"/>
            <a:ext cx="1428760" cy="200026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1" name="Picture 10" descr="31793127.jpg"/>
          <p:cNvPicPr>
            <a:picLocks noChangeAspect="1"/>
          </p:cNvPicPr>
          <p:nvPr/>
        </p:nvPicPr>
        <p:blipFill>
          <a:blip r:embed="rId6" cstate="print"/>
          <a:stretch>
            <a:fillRect/>
          </a:stretch>
        </p:blipFill>
        <p:spPr>
          <a:xfrm>
            <a:off x="4643438" y="357166"/>
            <a:ext cx="1857388" cy="121444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Picture 11" descr="87754263.jpg"/>
          <p:cNvPicPr>
            <a:picLocks noChangeAspect="1"/>
          </p:cNvPicPr>
          <p:nvPr/>
        </p:nvPicPr>
        <p:blipFill>
          <a:blip r:embed="rId7" cstate="print"/>
          <a:stretch>
            <a:fillRect/>
          </a:stretch>
        </p:blipFill>
        <p:spPr>
          <a:xfrm>
            <a:off x="6762775" y="357166"/>
            <a:ext cx="1952629" cy="121444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cxnSp>
        <p:nvCxnSpPr>
          <p:cNvPr id="14" name="Straight Connector 13"/>
          <p:cNvCxnSpPr/>
          <p:nvPr/>
        </p:nvCxnSpPr>
        <p:spPr>
          <a:xfrm rot="10800000">
            <a:off x="2643174" y="1785927"/>
            <a:ext cx="6072230" cy="1588"/>
          </a:xfrm>
          <a:prstGeom prst="line">
            <a:avLst/>
          </a:prstGeom>
          <a:ln/>
        </p:spPr>
        <p:style>
          <a:lnRef idx="2">
            <a:schemeClr val="accent2"/>
          </a:lnRef>
          <a:fillRef idx="0">
            <a:schemeClr val="accent2"/>
          </a:fillRef>
          <a:effectRef idx="1">
            <a:schemeClr val="accent2"/>
          </a:effectRef>
          <a:fontRef idx="minor">
            <a:schemeClr val="tx1"/>
          </a:fontRef>
        </p:style>
      </p:cxnSp>
      <p:cxnSp>
        <p:nvCxnSpPr>
          <p:cNvPr id="15" name="Straight Connector 14"/>
          <p:cNvCxnSpPr/>
          <p:nvPr/>
        </p:nvCxnSpPr>
        <p:spPr>
          <a:xfrm rot="5400000" flipH="1" flipV="1">
            <a:off x="-178627" y="4464851"/>
            <a:ext cx="4286280" cy="71438"/>
          </a:xfrm>
          <a:prstGeom prst="line">
            <a:avLst/>
          </a:prstGeom>
          <a:ln/>
        </p:spPr>
        <p:style>
          <a:lnRef idx="2">
            <a:schemeClr val="accent2"/>
          </a:lnRef>
          <a:fillRef idx="0">
            <a:schemeClr val="accent2"/>
          </a:fillRef>
          <a:effectRef idx="1">
            <a:schemeClr val="accent2"/>
          </a:effectRef>
          <a:fontRef idx="minor">
            <a:schemeClr val="tx1"/>
          </a:fontRef>
        </p:style>
      </p:cxnSp>
      <p:cxnSp>
        <p:nvCxnSpPr>
          <p:cNvPr id="19" name="Straight Connector 18"/>
          <p:cNvCxnSpPr/>
          <p:nvPr/>
        </p:nvCxnSpPr>
        <p:spPr>
          <a:xfrm rot="5400000" flipH="1" flipV="1">
            <a:off x="2251458" y="2178440"/>
            <a:ext cx="785022" cy="1587"/>
          </a:xfrm>
          <a:prstGeom prst="line">
            <a:avLst/>
          </a:prstGeom>
          <a:ln/>
        </p:spPr>
        <p:style>
          <a:lnRef idx="2">
            <a:schemeClr val="accent2"/>
          </a:lnRef>
          <a:fillRef idx="0">
            <a:schemeClr val="accent2"/>
          </a:fillRef>
          <a:effectRef idx="1">
            <a:schemeClr val="accent2"/>
          </a:effectRef>
          <a:fontRef idx="minor">
            <a:schemeClr val="tx1"/>
          </a:fontRef>
        </p:style>
      </p:cxnSp>
      <p:cxnSp>
        <p:nvCxnSpPr>
          <p:cNvPr id="21" name="Straight Connector 20"/>
          <p:cNvCxnSpPr/>
          <p:nvPr/>
        </p:nvCxnSpPr>
        <p:spPr>
          <a:xfrm rot="10800000">
            <a:off x="2000232" y="2355844"/>
            <a:ext cx="857256" cy="1587"/>
          </a:xfrm>
          <a:prstGeom prst="line">
            <a:avLst/>
          </a:prstGeom>
          <a:ln/>
        </p:spPr>
        <p:style>
          <a:lnRef idx="2">
            <a:schemeClr val="accent2"/>
          </a:lnRef>
          <a:fillRef idx="0">
            <a:schemeClr val="accent2"/>
          </a:fillRef>
          <a:effectRef idx="1">
            <a:schemeClr val="accent2"/>
          </a:effectRef>
          <a:fontRef idx="minor">
            <a:schemeClr val="tx1"/>
          </a:fontRef>
        </p:style>
      </p:cxnSp>
      <p:sp>
        <p:nvSpPr>
          <p:cNvPr id="23" name="TextBox 22"/>
          <p:cNvSpPr txBox="1"/>
          <p:nvPr/>
        </p:nvSpPr>
        <p:spPr>
          <a:xfrm>
            <a:off x="3286116" y="2000240"/>
            <a:ext cx="5357850"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2000" b="1" dirty="0" smtClean="0">
                <a:solidFill>
                  <a:sysClr val="windowText" lastClr="000000"/>
                </a:solidFill>
                <a:latin typeface="Times New Roman" pitchFamily="18" charset="0"/>
                <a:cs typeface="Times New Roman" pitchFamily="18" charset="0"/>
              </a:rPr>
              <a:t>نگاهی به بخش های مختلف موزه کودکان </a:t>
            </a:r>
            <a:r>
              <a:rPr lang="en-US" sz="2000" b="1" dirty="0" err="1" smtClean="0">
                <a:solidFill>
                  <a:sysClr val="windowText" lastClr="000000"/>
                </a:solidFill>
                <a:latin typeface="Times New Roman" pitchFamily="18" charset="0"/>
                <a:cs typeface="Times New Roman" pitchFamily="18" charset="0"/>
              </a:rPr>
              <a:t>DuPage</a:t>
            </a:r>
            <a:endParaRPr lang="en-US" sz="2000" b="1" dirty="0">
              <a:solidFill>
                <a:sysClr val="windowText" lastClr="000000"/>
              </a:solidFill>
              <a:latin typeface="Times New Roman" pitchFamily="18" charset="0"/>
              <a:cs typeface="Times New Roman" pitchFamily="18" charset="0"/>
            </a:endParaRPr>
          </a:p>
        </p:txBody>
      </p:sp>
      <p:sp>
        <p:nvSpPr>
          <p:cNvPr id="24" name="TextBox 23"/>
          <p:cNvSpPr txBox="1"/>
          <p:nvPr/>
        </p:nvSpPr>
        <p:spPr>
          <a:xfrm>
            <a:off x="3286116" y="2714620"/>
            <a:ext cx="2428892"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BUBBLE PLACE</a:t>
            </a:r>
            <a:endParaRPr lang="en-US" sz="2000" b="1" dirty="0">
              <a:solidFill>
                <a:sysClr val="windowText" lastClr="000000"/>
              </a:solidFill>
              <a:latin typeface="Times New Roman" pitchFamily="18" charset="0"/>
              <a:cs typeface="Times New Roman" pitchFamily="18" charset="0"/>
            </a:endParaRPr>
          </a:p>
        </p:txBody>
      </p:sp>
      <p:sp>
        <p:nvSpPr>
          <p:cNvPr id="25" name="TextBox 24"/>
          <p:cNvSpPr txBox="1"/>
          <p:nvPr/>
        </p:nvSpPr>
        <p:spPr>
          <a:xfrm>
            <a:off x="3286116" y="3243204"/>
            <a:ext cx="2428892"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WATER WORKS</a:t>
            </a:r>
            <a:endParaRPr lang="en-US" sz="2000" b="1" dirty="0">
              <a:solidFill>
                <a:sysClr val="windowText" lastClr="000000"/>
              </a:solidFill>
              <a:latin typeface="Times New Roman" pitchFamily="18" charset="0"/>
              <a:cs typeface="Times New Roman" pitchFamily="18" charset="0"/>
            </a:endParaRPr>
          </a:p>
        </p:txBody>
      </p:sp>
      <p:sp>
        <p:nvSpPr>
          <p:cNvPr id="26" name="TextBox 25"/>
          <p:cNvSpPr txBox="1"/>
          <p:nvPr/>
        </p:nvSpPr>
        <p:spPr>
          <a:xfrm>
            <a:off x="3286116" y="3743270"/>
            <a:ext cx="2428892"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AIRE WORKS</a:t>
            </a:r>
            <a:endParaRPr lang="en-US" sz="2000" b="1" dirty="0">
              <a:solidFill>
                <a:sysClr val="windowText" lastClr="000000"/>
              </a:solidFill>
              <a:latin typeface="Times New Roman" pitchFamily="18" charset="0"/>
              <a:cs typeface="Times New Roman" pitchFamily="18" charset="0"/>
            </a:endParaRPr>
          </a:p>
        </p:txBody>
      </p:sp>
      <p:sp>
        <p:nvSpPr>
          <p:cNvPr id="27" name="TextBox 26"/>
          <p:cNvSpPr txBox="1"/>
          <p:nvPr/>
        </p:nvSpPr>
        <p:spPr>
          <a:xfrm>
            <a:off x="3286116" y="4243336"/>
            <a:ext cx="2428892"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MAKE IT MOVE</a:t>
            </a:r>
            <a:endParaRPr lang="en-US" sz="2000" b="1" dirty="0">
              <a:solidFill>
                <a:sysClr val="windowText" lastClr="000000"/>
              </a:solidFill>
              <a:latin typeface="Times New Roman" pitchFamily="18" charset="0"/>
              <a:cs typeface="Times New Roman" pitchFamily="18" charset="0"/>
            </a:endParaRPr>
          </a:p>
        </p:txBody>
      </p:sp>
      <p:sp>
        <p:nvSpPr>
          <p:cNvPr id="28" name="TextBox 27"/>
          <p:cNvSpPr txBox="1"/>
          <p:nvPr/>
        </p:nvSpPr>
        <p:spPr>
          <a:xfrm>
            <a:off x="3286116" y="4743402"/>
            <a:ext cx="2428892"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MOSER</a:t>
            </a:r>
            <a:endParaRPr lang="en-US" sz="2000" b="1" dirty="0">
              <a:solidFill>
                <a:sysClr val="windowText" lastClr="000000"/>
              </a:solidFill>
              <a:latin typeface="Times New Roman" pitchFamily="18" charset="0"/>
              <a:cs typeface="Times New Roman" pitchFamily="18" charset="0"/>
            </a:endParaRPr>
          </a:p>
        </p:txBody>
      </p:sp>
      <p:sp>
        <p:nvSpPr>
          <p:cNvPr id="29" name="TextBox 28"/>
          <p:cNvSpPr txBox="1"/>
          <p:nvPr/>
        </p:nvSpPr>
        <p:spPr>
          <a:xfrm>
            <a:off x="3286116" y="5221444"/>
            <a:ext cx="2428892" cy="707886"/>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LEARNING ROOM</a:t>
            </a:r>
            <a:endParaRPr lang="en-US" sz="2000" b="1" dirty="0">
              <a:solidFill>
                <a:sysClr val="windowText" lastClr="000000"/>
              </a:solidFill>
              <a:latin typeface="Times New Roman" pitchFamily="18" charset="0"/>
              <a:cs typeface="Times New Roman" pitchFamily="18" charset="0"/>
            </a:endParaRPr>
          </a:p>
        </p:txBody>
      </p:sp>
      <p:sp>
        <p:nvSpPr>
          <p:cNvPr id="30" name="TextBox 29"/>
          <p:cNvSpPr txBox="1"/>
          <p:nvPr/>
        </p:nvSpPr>
        <p:spPr>
          <a:xfrm>
            <a:off x="3286116" y="5997379"/>
            <a:ext cx="2428892" cy="646331"/>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b="1" dirty="0" smtClean="0">
                <a:solidFill>
                  <a:sysClr val="windowText" lastClr="000000"/>
                </a:solidFill>
                <a:latin typeface="Times New Roman" pitchFamily="18" charset="0"/>
                <a:cs typeface="Times New Roman" pitchFamily="18" charset="0"/>
              </a:rPr>
              <a:t>MULTIINTENTION ROOM</a:t>
            </a:r>
            <a:endParaRPr lang="en-US" b="1" dirty="0">
              <a:solidFill>
                <a:sysClr val="windowText" lastClr="00000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ppt_x</p:attrName>
                                        </p:attrNameLst>
                                      </p:cBhvr>
                                      <p:tavLst>
                                        <p:tav tm="0">
                                          <p:val>
                                            <p:strVal val="#ppt_x-.2"/>
                                          </p:val>
                                        </p:tav>
                                        <p:tav tm="100000">
                                          <p:val>
                                            <p:strVal val="#ppt_x"/>
                                          </p:val>
                                        </p:tav>
                                      </p:tavLst>
                                    </p:anim>
                                    <p:anim calcmode="lin" valueType="num">
                                      <p:cBhvr>
                                        <p:cTn id="8"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1000"/>
                                        <p:tgtEl>
                                          <p:spTgt spid="30"/>
                                        </p:tgtEl>
                                      </p:cBhvr>
                                    </p:animEffect>
                                    <p:anim calcmode="lin" valueType="num">
                                      <p:cBhvr>
                                        <p:cTn id="57" dur="1000" fill="hold"/>
                                        <p:tgtEl>
                                          <p:spTgt spid="30"/>
                                        </p:tgtEl>
                                        <p:attrNameLst>
                                          <p:attrName>ppt_x</p:attrName>
                                        </p:attrNameLst>
                                      </p:cBhvr>
                                      <p:tavLst>
                                        <p:tav tm="0">
                                          <p:val>
                                            <p:strVal val="#ppt_x"/>
                                          </p:val>
                                        </p:tav>
                                        <p:tav tm="100000">
                                          <p:val>
                                            <p:strVal val="#ppt_x"/>
                                          </p:val>
                                        </p:tav>
                                      </p:tavLst>
                                    </p:anim>
                                    <p:anim calcmode="lin" valueType="num">
                                      <p:cBhvr>
                                        <p:cTn id="5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CM_11.jpg"/>
          <p:cNvPicPr>
            <a:picLocks noChangeAspect="1"/>
          </p:cNvPicPr>
          <p:nvPr/>
        </p:nvPicPr>
        <p:blipFill>
          <a:blip r:embed="rId2" cstate="print">
            <a:lum bright="40000" contrast="-40000"/>
          </a:blip>
          <a:stretch>
            <a:fillRect/>
          </a:stretch>
        </p:blipFill>
        <p:spPr>
          <a:xfrm>
            <a:off x="0" y="-24"/>
            <a:ext cx="9144000" cy="6858024"/>
          </a:xfrm>
          <a:prstGeom prst="rect">
            <a:avLst/>
          </a:prstGeom>
        </p:spPr>
      </p:pic>
      <p:pic>
        <p:nvPicPr>
          <p:cNvPr id="10" name="Picture 9" descr="DCM_11.jpg"/>
          <p:cNvPicPr>
            <a:picLocks noChangeAspect="1"/>
          </p:cNvPicPr>
          <p:nvPr/>
        </p:nvPicPr>
        <p:blipFill>
          <a:blip r:embed="rId2" cstate="print"/>
          <a:stretch>
            <a:fillRect/>
          </a:stretch>
        </p:blipFill>
        <p:spPr>
          <a:xfrm>
            <a:off x="357158" y="357166"/>
            <a:ext cx="4071966" cy="390908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pic>
      <p:sp>
        <p:nvSpPr>
          <p:cNvPr id="11" name="TextBox 10"/>
          <p:cNvSpPr txBox="1"/>
          <p:nvPr/>
        </p:nvSpPr>
        <p:spPr>
          <a:xfrm>
            <a:off x="5429256" y="357166"/>
            <a:ext cx="2428892"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2000" b="1" dirty="0" smtClean="0">
                <a:solidFill>
                  <a:sysClr val="windowText" lastClr="000000"/>
                </a:solidFill>
                <a:latin typeface="Times New Roman" pitchFamily="18" charset="0"/>
                <a:cs typeface="Times New Roman" pitchFamily="18" charset="0"/>
              </a:rPr>
              <a:t>BUBBLE PLACE</a:t>
            </a:r>
            <a:endParaRPr lang="en-US" sz="2000" b="1" dirty="0">
              <a:solidFill>
                <a:sysClr val="windowText" lastClr="000000"/>
              </a:solidFill>
              <a:latin typeface="Times New Roman" pitchFamily="18" charset="0"/>
              <a:cs typeface="Times New Roman" pitchFamily="18" charset="0"/>
            </a:endParaRPr>
          </a:p>
        </p:txBody>
      </p:sp>
      <p:sp>
        <p:nvSpPr>
          <p:cNvPr id="12" name="TextBox 11"/>
          <p:cNvSpPr txBox="1"/>
          <p:nvPr/>
        </p:nvSpPr>
        <p:spPr>
          <a:xfrm>
            <a:off x="5000628" y="1071546"/>
            <a:ext cx="3357586"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2000" b="1" dirty="0" smtClean="0">
                <a:solidFill>
                  <a:sysClr val="windowText" lastClr="000000"/>
                </a:solidFill>
                <a:latin typeface="Times New Roman" pitchFamily="18" charset="0"/>
                <a:cs typeface="Times New Roman" pitchFamily="18" charset="0"/>
              </a:rPr>
              <a:t>ماهوت پاک کن های ماشین شوی</a:t>
            </a:r>
            <a:endParaRPr lang="en-US" sz="2000" b="1" dirty="0">
              <a:solidFill>
                <a:sysClr val="windowText" lastClr="000000"/>
              </a:solidFill>
              <a:latin typeface="Times New Roman" pitchFamily="18" charset="0"/>
              <a:cs typeface="Times New Roman" pitchFamily="18" charset="0"/>
            </a:endParaRPr>
          </a:p>
        </p:txBody>
      </p:sp>
      <p:sp>
        <p:nvSpPr>
          <p:cNvPr id="13" name="Left Arrow 12"/>
          <p:cNvSpPr/>
          <p:nvPr/>
        </p:nvSpPr>
        <p:spPr>
          <a:xfrm>
            <a:off x="3714744" y="1142984"/>
            <a:ext cx="1285884" cy="214314"/>
          </a:xfrm>
          <a:prstGeom prst="leftArrow">
            <a:avLst/>
          </a:prstGeom>
          <a:solidFill>
            <a:srgbClr val="F51B88"/>
          </a:solidFill>
          <a:ln>
            <a:solidFill>
              <a:srgbClr val="E0166D"/>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Right Bracket 20"/>
          <p:cNvSpPr/>
          <p:nvPr/>
        </p:nvSpPr>
        <p:spPr>
          <a:xfrm>
            <a:off x="8358214" y="1285860"/>
            <a:ext cx="285752" cy="857256"/>
          </a:xfrm>
          <a:prstGeom prst="rightBracket">
            <a:avLst/>
          </a:prstGeom>
          <a:ln/>
        </p:spPr>
        <p:style>
          <a:lnRef idx="2">
            <a:schemeClr val="accent2"/>
          </a:lnRef>
          <a:fillRef idx="0">
            <a:schemeClr val="accent2"/>
          </a:fillRef>
          <a:effectRef idx="1">
            <a:schemeClr val="accent2"/>
          </a:effectRef>
          <a:fontRef idx="minor">
            <a:schemeClr val="tx1"/>
          </a:fontRef>
        </p:style>
        <p:txBody>
          <a:bodyPr rtlCol="1" anchor="ctr"/>
          <a:lstStyle/>
          <a:p>
            <a:pPr algn="ctr"/>
            <a:endParaRPr lang="fa-IR"/>
          </a:p>
        </p:txBody>
      </p:sp>
      <p:sp>
        <p:nvSpPr>
          <p:cNvPr id="22" name="TextBox 21"/>
          <p:cNvSpPr txBox="1"/>
          <p:nvPr/>
        </p:nvSpPr>
        <p:spPr>
          <a:xfrm>
            <a:off x="5857884" y="1928802"/>
            <a:ext cx="2500330"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defRPr/>
            </a:pPr>
            <a:r>
              <a:rPr lang="fa-IR" sz="2000" b="1" dirty="0" smtClean="0">
                <a:solidFill>
                  <a:sysClr val="windowText" lastClr="000000"/>
                </a:solidFill>
                <a:latin typeface="Times New Roman" pitchFamily="18" charset="0"/>
                <a:cs typeface="Times New Roman" pitchFamily="18" charset="0"/>
              </a:rPr>
              <a:t>1. محافظت از حباب ها</a:t>
            </a:r>
            <a:endParaRPr lang="en-US" sz="2000" b="1" dirty="0">
              <a:solidFill>
                <a:sysClr val="windowText" lastClr="000000"/>
              </a:solidFill>
              <a:latin typeface="Times New Roman" pitchFamily="18" charset="0"/>
              <a:cs typeface="Times New Roman" pitchFamily="18" charset="0"/>
            </a:endParaRPr>
          </a:p>
        </p:txBody>
      </p:sp>
      <p:sp>
        <p:nvSpPr>
          <p:cNvPr id="23" name="TextBox 22"/>
          <p:cNvSpPr txBox="1"/>
          <p:nvPr/>
        </p:nvSpPr>
        <p:spPr>
          <a:xfrm>
            <a:off x="5857884" y="2428868"/>
            <a:ext cx="2500330"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defRPr/>
            </a:pPr>
            <a:r>
              <a:rPr lang="fa-IR" sz="2000" b="1" dirty="0" smtClean="0">
                <a:solidFill>
                  <a:sysClr val="windowText" lastClr="000000"/>
                </a:solidFill>
                <a:latin typeface="Times New Roman" pitchFamily="18" charset="0"/>
                <a:cs typeface="Times New Roman" pitchFamily="18" charset="0"/>
              </a:rPr>
              <a:t>2. پاک کردن دستان کودکان</a:t>
            </a:r>
            <a:endParaRPr lang="en-US" sz="2000" b="1" dirty="0">
              <a:solidFill>
                <a:sysClr val="windowText" lastClr="000000"/>
              </a:solidFill>
              <a:latin typeface="Times New Roman" pitchFamily="18" charset="0"/>
              <a:cs typeface="Times New Roman" pitchFamily="18" charset="0"/>
            </a:endParaRPr>
          </a:p>
        </p:txBody>
      </p:sp>
      <p:sp>
        <p:nvSpPr>
          <p:cNvPr id="24" name="TextBox 23"/>
          <p:cNvSpPr txBox="1"/>
          <p:nvPr/>
        </p:nvSpPr>
        <p:spPr>
          <a:xfrm>
            <a:off x="5857884" y="2928934"/>
            <a:ext cx="2500330"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defRPr/>
            </a:pPr>
            <a:r>
              <a:rPr lang="fa-IR" sz="2000" b="1" dirty="0" smtClean="0">
                <a:solidFill>
                  <a:sysClr val="windowText" lastClr="000000"/>
                </a:solidFill>
                <a:latin typeface="Times New Roman" pitchFamily="18" charset="0"/>
                <a:cs typeface="Times New Roman" pitchFamily="18" charset="0"/>
              </a:rPr>
              <a:t>3. سرگرمی کودکان</a:t>
            </a:r>
            <a:endParaRPr lang="en-US" sz="2000" b="1" dirty="0">
              <a:solidFill>
                <a:sysClr val="windowText" lastClr="000000"/>
              </a:solidFill>
              <a:latin typeface="Times New Roman" pitchFamily="18" charset="0"/>
              <a:cs typeface="Times New Roman" pitchFamily="18" charset="0"/>
            </a:endParaRPr>
          </a:p>
        </p:txBody>
      </p:sp>
      <p:cxnSp>
        <p:nvCxnSpPr>
          <p:cNvPr id="26" name="Elbow Connector 25"/>
          <p:cNvCxnSpPr>
            <a:endCxn id="23" idx="3"/>
          </p:cNvCxnSpPr>
          <p:nvPr/>
        </p:nvCxnSpPr>
        <p:spPr>
          <a:xfrm rot="5400000">
            <a:off x="8258187" y="2243143"/>
            <a:ext cx="485807" cy="285752"/>
          </a:xfrm>
          <a:prstGeom prst="bentConnector2">
            <a:avLst/>
          </a:prstGeom>
        </p:spPr>
        <p:style>
          <a:lnRef idx="2">
            <a:schemeClr val="accent2"/>
          </a:lnRef>
          <a:fillRef idx="0">
            <a:schemeClr val="accent2"/>
          </a:fillRef>
          <a:effectRef idx="1">
            <a:schemeClr val="accent2"/>
          </a:effectRef>
          <a:fontRef idx="minor">
            <a:schemeClr val="tx1"/>
          </a:fontRef>
        </p:style>
      </p:cxnSp>
      <p:cxnSp>
        <p:nvCxnSpPr>
          <p:cNvPr id="31" name="Elbow Connector 25"/>
          <p:cNvCxnSpPr/>
          <p:nvPr/>
        </p:nvCxnSpPr>
        <p:spPr>
          <a:xfrm rot="5400000">
            <a:off x="8258186" y="2743210"/>
            <a:ext cx="485807" cy="285752"/>
          </a:xfrm>
          <a:prstGeom prst="bentConnector2">
            <a:avLst/>
          </a:prstGeom>
        </p:spPr>
        <p:style>
          <a:lnRef idx="2">
            <a:schemeClr val="accent2"/>
          </a:lnRef>
          <a:fillRef idx="0">
            <a:schemeClr val="accent2"/>
          </a:fillRef>
          <a:effectRef idx="1">
            <a:schemeClr val="accent2"/>
          </a:effectRef>
          <a:fontRef idx="minor">
            <a:schemeClr val="tx1"/>
          </a:fontRef>
        </p:style>
      </p:cxnSp>
      <p:sp>
        <p:nvSpPr>
          <p:cNvPr id="32" name="TextBox 31"/>
          <p:cNvSpPr txBox="1"/>
          <p:nvPr/>
        </p:nvSpPr>
        <p:spPr>
          <a:xfrm>
            <a:off x="6715140" y="4071942"/>
            <a:ext cx="1643074"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fa-IR" sz="2000" b="1" dirty="0" smtClean="0">
                <a:solidFill>
                  <a:sysClr val="windowText" lastClr="000000"/>
                </a:solidFill>
                <a:latin typeface="Times New Roman" pitchFamily="18" charset="0"/>
                <a:cs typeface="Times New Roman" pitchFamily="18" charset="0"/>
              </a:rPr>
              <a:t>مصالح</a:t>
            </a:r>
            <a:endParaRPr lang="en-US" sz="2000" b="1" dirty="0">
              <a:solidFill>
                <a:sysClr val="windowText" lastClr="000000"/>
              </a:solidFill>
              <a:latin typeface="Times New Roman" pitchFamily="18" charset="0"/>
              <a:cs typeface="Times New Roman" pitchFamily="18" charset="0"/>
            </a:endParaRPr>
          </a:p>
        </p:txBody>
      </p:sp>
      <p:sp>
        <p:nvSpPr>
          <p:cNvPr id="33" name="Right Bracket 32"/>
          <p:cNvSpPr/>
          <p:nvPr/>
        </p:nvSpPr>
        <p:spPr>
          <a:xfrm>
            <a:off x="8358214" y="4243336"/>
            <a:ext cx="285752" cy="857256"/>
          </a:xfrm>
          <a:prstGeom prst="rightBracket">
            <a:avLst/>
          </a:prstGeom>
          <a:ln/>
        </p:spPr>
        <p:style>
          <a:lnRef idx="2">
            <a:schemeClr val="accent2"/>
          </a:lnRef>
          <a:fillRef idx="0">
            <a:schemeClr val="accent2"/>
          </a:fillRef>
          <a:effectRef idx="1">
            <a:schemeClr val="accent2"/>
          </a:effectRef>
          <a:fontRef idx="minor">
            <a:schemeClr val="tx1"/>
          </a:fontRef>
        </p:style>
        <p:txBody>
          <a:bodyPr rtlCol="1" anchor="ctr"/>
          <a:lstStyle/>
          <a:p>
            <a:pPr algn="ctr"/>
            <a:endParaRPr lang="fa-IR"/>
          </a:p>
        </p:txBody>
      </p:sp>
      <p:sp>
        <p:nvSpPr>
          <p:cNvPr id="34" name="TextBox 33"/>
          <p:cNvSpPr txBox="1"/>
          <p:nvPr/>
        </p:nvSpPr>
        <p:spPr>
          <a:xfrm>
            <a:off x="5643570" y="4886278"/>
            <a:ext cx="2714644"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defRPr/>
            </a:pPr>
            <a:r>
              <a:rPr lang="fa-IR" sz="2000" b="1" dirty="0" smtClean="0">
                <a:solidFill>
                  <a:sysClr val="windowText" lastClr="000000"/>
                </a:solidFill>
                <a:latin typeface="Times New Roman" pitchFamily="18" charset="0"/>
                <a:cs typeface="Times New Roman" pitchFamily="18" charset="0"/>
              </a:rPr>
              <a:t>1. کف های بتونی</a:t>
            </a:r>
            <a:endParaRPr lang="en-US" sz="2000" b="1" dirty="0">
              <a:solidFill>
                <a:sysClr val="windowText" lastClr="000000"/>
              </a:solidFill>
              <a:latin typeface="Times New Roman" pitchFamily="18" charset="0"/>
              <a:cs typeface="Times New Roman" pitchFamily="18" charset="0"/>
            </a:endParaRPr>
          </a:p>
        </p:txBody>
      </p:sp>
      <p:sp>
        <p:nvSpPr>
          <p:cNvPr id="35" name="TextBox 34"/>
          <p:cNvSpPr txBox="1"/>
          <p:nvPr/>
        </p:nvSpPr>
        <p:spPr>
          <a:xfrm>
            <a:off x="5643570" y="5386344"/>
            <a:ext cx="2714644" cy="400110"/>
          </a:xfrm>
          <a:prstGeom prst="rect">
            <a:avLst/>
          </a:prstGeom>
          <a:solidFill>
            <a:srgbClr val="F5599C"/>
          </a:solidFill>
          <a:ln>
            <a:solidFill>
              <a:srgbClr val="E0166D"/>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3">
            <a:schemeClr val="accent2"/>
          </a:fillRef>
          <a:effectRef idx="2">
            <a:schemeClr val="accent2"/>
          </a:effectRef>
          <a:fontRef idx="minor">
            <a:schemeClr val="lt1"/>
          </a:fontRef>
        </p:style>
        <p:txBody>
          <a:bodyPr wrap="square">
            <a:spAutoFit/>
          </a:bodyPr>
          <a:lstStyle/>
          <a:p>
            <a:pPr>
              <a:defRPr/>
            </a:pPr>
            <a:r>
              <a:rPr lang="fa-IR" sz="2000" b="1" dirty="0" smtClean="0">
                <a:solidFill>
                  <a:sysClr val="windowText" lastClr="000000"/>
                </a:solidFill>
                <a:latin typeface="Times New Roman" pitchFamily="18" charset="0"/>
                <a:cs typeface="Times New Roman" pitchFamily="18" charset="0"/>
              </a:rPr>
              <a:t>2. کفش پاک کن های لاستیکی</a:t>
            </a:r>
            <a:endParaRPr lang="en-US" sz="2000" b="1" dirty="0">
              <a:solidFill>
                <a:sysClr val="windowText" lastClr="000000"/>
              </a:solidFill>
              <a:latin typeface="Times New Roman" pitchFamily="18" charset="0"/>
              <a:cs typeface="Times New Roman" pitchFamily="18" charset="0"/>
            </a:endParaRPr>
          </a:p>
        </p:txBody>
      </p:sp>
      <p:cxnSp>
        <p:nvCxnSpPr>
          <p:cNvPr id="36" name="Elbow Connector 25"/>
          <p:cNvCxnSpPr>
            <a:endCxn id="35" idx="3"/>
          </p:cNvCxnSpPr>
          <p:nvPr/>
        </p:nvCxnSpPr>
        <p:spPr>
          <a:xfrm rot="5400000">
            <a:off x="8258193" y="5200613"/>
            <a:ext cx="485807" cy="285764"/>
          </a:xfrm>
          <a:prstGeom prst="bentConnector2">
            <a:avLst/>
          </a:prstGeom>
        </p:spPr>
        <p:style>
          <a:lnRef idx="2">
            <a:schemeClr val="accent2"/>
          </a:lnRef>
          <a:fillRef idx="0">
            <a:schemeClr val="accent2"/>
          </a:fillRef>
          <a:effectRef idx="1">
            <a:schemeClr val="accent2"/>
          </a:effectRef>
          <a:fontRef idx="minor">
            <a:schemeClr val="tx1"/>
          </a:fontRef>
        </p:style>
      </p:cxnSp>
      <p:pic>
        <p:nvPicPr>
          <p:cNvPr id="41" name="Picture 40" descr="41557822.jpg"/>
          <p:cNvPicPr>
            <a:picLocks noChangeAspect="1"/>
          </p:cNvPicPr>
          <p:nvPr/>
        </p:nvPicPr>
        <p:blipFill>
          <a:blip r:embed="rId3" cstate="print"/>
          <a:stretch>
            <a:fillRect/>
          </a:stretch>
        </p:blipFill>
        <p:spPr>
          <a:xfrm>
            <a:off x="357158" y="357166"/>
            <a:ext cx="2643206" cy="390899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1"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0" presetClass="path" presetSubtype="0" accel="50000" decel="50000" fill="hold" grpId="0" nodeType="clickEffect">
                                  <p:stCondLst>
                                    <p:cond delay="0"/>
                                  </p:stCondLst>
                                  <p:childTnLst>
                                    <p:animMotion origin="layout" path="M 6.38889E-6 -4.44444E-6 C -0.03176 0.00069 -0.06336 0.00069 -0.09513 0.00208 C -0.09947 0.00232 -0.10711 0.00694 -0.11128 0.00857 C -0.11458 0.00972 -0.12083 0.01273 -0.12083 0.01273 C -0.12985 0.02083 -0.13975 0.02523 -0.14999 0.03009 C -0.15503 0.04051 -0.16857 0.05023 -0.17725 0.05579 C -0.18281 0.0669 -0.19305 0.06852 -0.20156 0.07523 C -0.2151 0.08611 -0.20659 0.08171 -0.21597 0.08588 C -0.21753 0.08727 -0.21944 0.08843 -0.22083 0.09028 C -0.22222 0.09213 -0.22256 0.09514 -0.22413 0.09676 C -0.22742 0.10023 -0.23194 0.10023 -0.23541 0.10324 C -0.23923 0.10648 -0.24235 0.11204 -0.2467 0.11389 C -0.24808 0.11458 -0.2552 0.11736 -0.25642 0.11829 C -0.27881 0.13333 -0.30034 0.14838 -0.32569 0.15255 C -0.36371 0.1706 -0.3368 0.15694 -0.22413 0.15694 C -0.18871 0.15694 -0.15312 0.15556 -0.1177 0.15486 C -0.1144 0.15185 -0.11076 0.14977 -0.10798 0.14607 C -0.10642 0.14398 -0.10485 0.14167 -0.10312 0.13982 C -0.09999 0.13657 -0.0934 0.13102 -0.0934 0.13102 C -0.09183 0.12824 -0.09062 0.125 -0.08871 0.12245 C -0.08732 0.1206 -0.08506 0.12014 -0.08385 0.11829 C -0.07586 0.10625 -0.07343 0.09815 -0.06284 0.08819 C -0.05729 0.08287 -0.05051 0.07917 -0.04513 0.07315 C -0.03975 0.06736 -0.03732 0.06296 -0.03055 0.06019 C -0.0217 0.04259 -0.03333 0.06389 -0.02256 0.04931 C -0.01805 0.04306 -0.01527 0.03727 -0.00954 0.03218 C -0.0085 0.03009 -0.00798 0.02732 -0.00642 0.02569 C -0.00503 0.02431 -0.0026 0.02546 -0.00156 0.02361 C 0.00365 0.01389 0.00157 0.00972 6.38889E-6 -4.44444E-6 Z " pathEditMode="relative" ptsTypes="fffffffffffffffffffffffffffff">
                                      <p:cBhvr>
                                        <p:cTn id="32" dur="2000" fill="hold"/>
                                        <p:tgtEl>
                                          <p:spTgt spid="13"/>
                                        </p:tgtEl>
                                        <p:attrNameLst>
                                          <p:attrName>ppt_x</p:attrName>
                                          <p:attrName>ppt_y</p:attrName>
                                        </p:attrNameLst>
                                      </p:cBhvr>
                                    </p:animMotion>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strips(downLeft)">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strips(downLeft)">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strips(downLeft)">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strips(downLeft)">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strips(downLeft)">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grpId="0"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strips(downLeft)">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xit" presetSubtype="16" fill="hold" nodeType="clickEffect">
                                  <p:stCondLst>
                                    <p:cond delay="0"/>
                                  </p:stCondLst>
                                  <p:childTnLst>
                                    <p:animEffect transition="out" filter="box(in)">
                                      <p:cBhvr>
                                        <p:cTn id="66" dur="500"/>
                                        <p:tgtEl>
                                          <p:spTgt spid="10"/>
                                        </p:tgtEl>
                                      </p:cBhvr>
                                    </p:animEffect>
                                    <p:set>
                                      <p:cBhvr>
                                        <p:cTn id="67" dur="1" fill="hold">
                                          <p:stCondLst>
                                            <p:cond delay="499"/>
                                          </p:stCondLst>
                                        </p:cTn>
                                        <p:tgtEl>
                                          <p:spTgt spid="10"/>
                                        </p:tgtEl>
                                        <p:attrNameLst>
                                          <p:attrName>style.visibility</p:attrName>
                                        </p:attrNameLst>
                                      </p:cBhvr>
                                      <p:to>
                                        <p:strVal val="hidden"/>
                                      </p:to>
                                    </p:set>
                                  </p:childTnLst>
                                </p:cTn>
                              </p:par>
                              <p:par>
                                <p:cTn id="68" presetID="4" presetClass="exit" presetSubtype="16" fill="hold" grpId="2" nodeType="withEffect">
                                  <p:stCondLst>
                                    <p:cond delay="0"/>
                                  </p:stCondLst>
                                  <p:childTnLst>
                                    <p:animEffect transition="out" filter="box(in)">
                                      <p:cBhvr>
                                        <p:cTn id="69" dur="500"/>
                                        <p:tgtEl>
                                          <p:spTgt spid="13"/>
                                        </p:tgtEl>
                                      </p:cBhvr>
                                    </p:animEffect>
                                    <p:set>
                                      <p:cBhvr>
                                        <p:cTn id="70" dur="1" fill="hold">
                                          <p:stCondLst>
                                            <p:cond delay="499"/>
                                          </p:stCondLst>
                                        </p:cTn>
                                        <p:tgtEl>
                                          <p:spTgt spid="13"/>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2" presetClass="entr" presetSubtype="4" fill="hold"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slide(fromBottom)">
                                      <p:cBhvr>
                                        <p:cTn id="75" dur="500"/>
                                        <p:tgtEl>
                                          <p:spTgt spid="41"/>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1000"/>
                                        <p:tgtEl>
                                          <p:spTgt spid="32"/>
                                        </p:tgtEl>
                                      </p:cBhvr>
                                    </p:animEffect>
                                    <p:anim calcmode="lin" valueType="num">
                                      <p:cBhvr>
                                        <p:cTn id="79" dur="1000" fill="hold"/>
                                        <p:tgtEl>
                                          <p:spTgt spid="32"/>
                                        </p:tgtEl>
                                        <p:attrNameLst>
                                          <p:attrName>ppt_x</p:attrName>
                                        </p:attrNameLst>
                                      </p:cBhvr>
                                      <p:tavLst>
                                        <p:tav tm="0">
                                          <p:val>
                                            <p:strVal val="#ppt_x"/>
                                          </p:val>
                                        </p:tav>
                                        <p:tav tm="100000">
                                          <p:val>
                                            <p:strVal val="#ppt_x"/>
                                          </p:val>
                                        </p:tav>
                                      </p:tavLst>
                                    </p:anim>
                                    <p:anim calcmode="lin" valueType="num">
                                      <p:cBhvr>
                                        <p:cTn id="8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8" presetClass="entr" presetSubtype="12" fill="hold" grpId="0" nodeType="click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strips(downLeft)">
                                      <p:cBhvr>
                                        <p:cTn id="85" dur="500"/>
                                        <p:tgtEl>
                                          <p:spTgt spid="33"/>
                                        </p:tgtEl>
                                      </p:cBhvr>
                                    </p:animEffect>
                                  </p:childTnLst>
                                </p:cTn>
                              </p:par>
                            </p:childTnLst>
                          </p:cTn>
                        </p:par>
                      </p:childTnLst>
                    </p:cTn>
                  </p:par>
                  <p:par>
                    <p:cTn id="86" fill="hold">
                      <p:stCondLst>
                        <p:cond delay="indefinite"/>
                      </p:stCondLst>
                      <p:childTnLst>
                        <p:par>
                          <p:cTn id="87" fill="hold">
                            <p:stCondLst>
                              <p:cond delay="0"/>
                            </p:stCondLst>
                            <p:childTnLst>
                              <p:par>
                                <p:cTn id="88" presetID="18" presetClass="entr" presetSubtype="12" fill="hold" grpId="0" nodeType="click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strips(downLeft)">
                                      <p:cBhvr>
                                        <p:cTn id="90" dur="500"/>
                                        <p:tgtEl>
                                          <p:spTgt spid="34"/>
                                        </p:tgtEl>
                                      </p:cBhvr>
                                    </p:animEffect>
                                  </p:childTnLst>
                                </p:cTn>
                              </p:par>
                            </p:childTnLst>
                          </p:cTn>
                        </p:par>
                      </p:childTnLst>
                    </p:cTn>
                  </p:par>
                  <p:par>
                    <p:cTn id="91" fill="hold">
                      <p:stCondLst>
                        <p:cond delay="indefinite"/>
                      </p:stCondLst>
                      <p:childTnLst>
                        <p:par>
                          <p:cTn id="92" fill="hold">
                            <p:stCondLst>
                              <p:cond delay="0"/>
                            </p:stCondLst>
                            <p:childTnLst>
                              <p:par>
                                <p:cTn id="93" presetID="18" presetClass="entr" presetSubtype="12" fill="hold" nodeType="click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strips(downLeft)">
                                      <p:cBhvr>
                                        <p:cTn id="95" dur="500"/>
                                        <p:tgtEl>
                                          <p:spTgt spid="36"/>
                                        </p:tgtEl>
                                      </p:cBhvr>
                                    </p:animEffect>
                                  </p:childTnLst>
                                </p:cTn>
                              </p:par>
                            </p:childTnLst>
                          </p:cTn>
                        </p:par>
                      </p:childTnLst>
                    </p:cTn>
                  </p:par>
                  <p:par>
                    <p:cTn id="96" fill="hold">
                      <p:stCondLst>
                        <p:cond delay="indefinite"/>
                      </p:stCondLst>
                      <p:childTnLst>
                        <p:par>
                          <p:cTn id="97" fill="hold">
                            <p:stCondLst>
                              <p:cond delay="0"/>
                            </p:stCondLst>
                            <p:childTnLst>
                              <p:par>
                                <p:cTn id="98" presetID="18" presetClass="entr" presetSubtype="12" fill="hold" grpId="0" nodeType="click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strips(downLeft)">
                                      <p:cBhvr>
                                        <p:cTn id="10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3" grpId="1" animBg="1"/>
      <p:bldP spid="13" grpId="2" animBg="1"/>
      <p:bldP spid="21" grpId="0" animBg="1"/>
      <p:bldP spid="22" grpId="0" animBg="1"/>
      <p:bldP spid="23" grpId="0" animBg="1"/>
      <p:bldP spid="24" grpId="0" animBg="1"/>
      <p:bldP spid="32" grpId="0" animBg="1"/>
      <p:bldP spid="33" grpId="0" animBg="1"/>
      <p:bldP spid="34" grpId="0" animBg="1"/>
      <p:bldP spid="3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1160</TotalTime>
  <Words>1355</Words>
  <Application>Microsoft Office PowerPoint</Application>
  <PresentationFormat>On-screen Show (4:3)</PresentationFormat>
  <Paragraphs>121</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WWW.PARNIANPC.COM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By PARNiAN ©</dc:creator>
  <cp:lastModifiedBy>PARAND</cp:lastModifiedBy>
  <cp:revision>137</cp:revision>
  <dcterms:created xsi:type="dcterms:W3CDTF">2009-03-05T22:17:18Z</dcterms:created>
  <dcterms:modified xsi:type="dcterms:W3CDTF">2015-08-02T01:34:41Z</dcterms:modified>
</cp:coreProperties>
</file>